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325" r:id="rId5"/>
    <p:sldId id="326" r:id="rId6"/>
    <p:sldId id="327" r:id="rId7"/>
    <p:sldId id="260" r:id="rId8"/>
    <p:sldId id="266" r:id="rId9"/>
    <p:sldId id="268" r:id="rId10"/>
    <p:sldId id="270" r:id="rId11"/>
    <p:sldId id="271" r:id="rId12"/>
    <p:sldId id="272" r:id="rId13"/>
    <p:sldId id="273" r:id="rId14"/>
    <p:sldId id="279" r:id="rId15"/>
    <p:sldId id="280" r:id="rId16"/>
    <p:sldId id="261" r:id="rId17"/>
    <p:sldId id="303" r:id="rId18"/>
    <p:sldId id="305" r:id="rId19"/>
    <p:sldId id="306" r:id="rId20"/>
    <p:sldId id="329" r:id="rId21"/>
    <p:sldId id="330" r:id="rId22"/>
    <p:sldId id="308" r:id="rId23"/>
    <p:sldId id="309" r:id="rId24"/>
    <p:sldId id="310" r:id="rId25"/>
    <p:sldId id="311" r:id="rId26"/>
    <p:sldId id="289" r:id="rId27"/>
    <p:sldId id="307" r:id="rId28"/>
    <p:sldId id="331" r:id="rId29"/>
    <p:sldId id="294" r:id="rId30"/>
    <p:sldId id="295" r:id="rId31"/>
    <p:sldId id="290" r:id="rId32"/>
    <p:sldId id="296" r:id="rId33"/>
    <p:sldId id="298" r:id="rId34"/>
    <p:sldId id="299" r:id="rId35"/>
    <p:sldId id="300" r:id="rId36"/>
    <p:sldId id="301" r:id="rId37"/>
    <p:sldId id="312" r:id="rId38"/>
    <p:sldId id="302" r:id="rId39"/>
    <p:sldId id="291" r:id="rId40"/>
    <p:sldId id="262" r:id="rId41"/>
    <p:sldId id="288" r:id="rId42"/>
    <p:sldId id="275" r:id="rId43"/>
    <p:sldId id="316" r:id="rId44"/>
    <p:sldId id="319" r:id="rId45"/>
    <p:sldId id="320" r:id="rId46"/>
    <p:sldId id="322" r:id="rId47"/>
    <p:sldId id="323" r:id="rId48"/>
    <p:sldId id="324" r:id="rId49"/>
    <p:sldId id="26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di Ogbejesi" initials="CO" lastIdx="2" clrIdx="0">
    <p:extLst>
      <p:ext uri="{19B8F6BF-5375-455C-9EA6-DF929625EA0E}">
        <p15:presenceInfo xmlns:p15="http://schemas.microsoft.com/office/powerpoint/2012/main" userId="Chidi Ogbejes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F82C92-64A9-476F-8E96-8A0144338ACF}" type="doc">
      <dgm:prSet loTypeId="urn:microsoft.com/office/officeart/2005/8/layout/vList2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193C009-166E-40DB-A72B-77F0C54F7B66}">
      <dgm:prSet/>
      <dgm:spPr/>
      <dgm:t>
        <a:bodyPr/>
        <a:lstStyle/>
        <a:p>
          <a:r>
            <a:rPr lang="en-US" dirty="0"/>
            <a:t>Introduction &amp; Overview</a:t>
          </a:r>
        </a:p>
      </dgm:t>
    </dgm:pt>
    <dgm:pt modelId="{8799B53B-CAE4-489F-81D0-CA37442BE687}" type="parTrans" cxnId="{4CF3E574-F9D8-4EF1-9EBA-63C393B1FAB5}">
      <dgm:prSet/>
      <dgm:spPr/>
      <dgm:t>
        <a:bodyPr/>
        <a:lstStyle/>
        <a:p>
          <a:endParaRPr lang="en-US"/>
        </a:p>
      </dgm:t>
    </dgm:pt>
    <dgm:pt modelId="{5DF39608-EE65-4EBA-A844-37B4B65E7E56}" type="sibTrans" cxnId="{4CF3E574-F9D8-4EF1-9EBA-63C393B1FAB5}">
      <dgm:prSet/>
      <dgm:spPr/>
      <dgm:t>
        <a:bodyPr/>
        <a:lstStyle/>
        <a:p>
          <a:endParaRPr lang="en-US"/>
        </a:p>
      </dgm:t>
    </dgm:pt>
    <dgm:pt modelId="{DA302A2E-73FF-4020-A796-363C861D39F3}">
      <dgm:prSet/>
      <dgm:spPr/>
      <dgm:t>
        <a:bodyPr/>
        <a:lstStyle/>
        <a:p>
          <a:r>
            <a:rPr lang="en-US" dirty="0"/>
            <a:t>The Process (Part II) – Analysis</a:t>
          </a:r>
        </a:p>
      </dgm:t>
    </dgm:pt>
    <dgm:pt modelId="{43D40055-FD3D-43E2-9CF5-8810A54B5346}" type="parTrans" cxnId="{92301F54-A18D-475B-984B-380833066224}">
      <dgm:prSet/>
      <dgm:spPr/>
      <dgm:t>
        <a:bodyPr/>
        <a:lstStyle/>
        <a:p>
          <a:endParaRPr lang="en-US"/>
        </a:p>
      </dgm:t>
    </dgm:pt>
    <dgm:pt modelId="{0C957ED1-677B-4CE7-8330-F1FB560A8E3C}" type="sibTrans" cxnId="{92301F54-A18D-475B-984B-380833066224}">
      <dgm:prSet/>
      <dgm:spPr/>
      <dgm:t>
        <a:bodyPr/>
        <a:lstStyle/>
        <a:p>
          <a:endParaRPr lang="en-US"/>
        </a:p>
      </dgm:t>
    </dgm:pt>
    <dgm:pt modelId="{E14D4A3C-E38E-49AB-95E0-D214BBAA82FC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C3E4FC09-5A83-4059-8FC5-B2A2E500AB78}" type="parTrans" cxnId="{39F22099-781D-4EFB-B042-E016D15ED74A}">
      <dgm:prSet/>
      <dgm:spPr/>
      <dgm:t>
        <a:bodyPr/>
        <a:lstStyle/>
        <a:p>
          <a:endParaRPr lang="en-US"/>
        </a:p>
      </dgm:t>
    </dgm:pt>
    <dgm:pt modelId="{AE6FB9D3-0095-4989-A09F-A5B3AD5AEDD4}" type="sibTrans" cxnId="{39F22099-781D-4EFB-B042-E016D15ED74A}">
      <dgm:prSet/>
      <dgm:spPr/>
      <dgm:t>
        <a:bodyPr/>
        <a:lstStyle/>
        <a:p>
          <a:endParaRPr lang="en-US"/>
        </a:p>
      </dgm:t>
    </dgm:pt>
    <dgm:pt modelId="{759C1321-0D89-4E06-BBD6-99954797A699}">
      <dgm:prSet/>
      <dgm:spPr/>
      <dgm:t>
        <a:bodyPr/>
        <a:lstStyle/>
        <a:p>
          <a:r>
            <a:rPr lang="en-US" dirty="0"/>
            <a:t>Bloopers &amp; Fails</a:t>
          </a:r>
        </a:p>
      </dgm:t>
    </dgm:pt>
    <dgm:pt modelId="{3BDB6643-E6CD-4DEA-9E5A-E93DD40842BC}" type="parTrans" cxnId="{F49D6FFC-1D39-4343-8402-DCA766AF4010}">
      <dgm:prSet/>
      <dgm:spPr/>
      <dgm:t>
        <a:bodyPr/>
        <a:lstStyle/>
        <a:p>
          <a:endParaRPr lang="en-US"/>
        </a:p>
      </dgm:t>
    </dgm:pt>
    <dgm:pt modelId="{486E2B6B-3579-4D9E-A8DD-8824F0F07944}" type="sibTrans" cxnId="{F49D6FFC-1D39-4343-8402-DCA766AF4010}">
      <dgm:prSet/>
      <dgm:spPr/>
      <dgm:t>
        <a:bodyPr/>
        <a:lstStyle/>
        <a:p>
          <a:endParaRPr lang="en-US"/>
        </a:p>
      </dgm:t>
    </dgm:pt>
    <dgm:pt modelId="{433CE240-8F12-4549-887F-B23F31C5AD49}">
      <dgm:prSet/>
      <dgm:spPr/>
      <dgm:t>
        <a:bodyPr/>
        <a:lstStyle/>
        <a:p>
          <a:r>
            <a:rPr lang="en-US" dirty="0"/>
            <a:t>Takeaways/Post Mortem</a:t>
          </a:r>
        </a:p>
      </dgm:t>
    </dgm:pt>
    <dgm:pt modelId="{4FB19928-43E9-43D9-85D3-AEC048A29C1D}" type="parTrans" cxnId="{A4A9636A-DB26-4AE7-BD11-40DF7928FB24}">
      <dgm:prSet/>
      <dgm:spPr/>
      <dgm:t>
        <a:bodyPr/>
        <a:lstStyle/>
        <a:p>
          <a:endParaRPr lang="en-US"/>
        </a:p>
      </dgm:t>
    </dgm:pt>
    <dgm:pt modelId="{67EDF6CC-04C2-488A-A0C0-62CDDF261A39}" type="sibTrans" cxnId="{A4A9636A-DB26-4AE7-BD11-40DF7928FB24}">
      <dgm:prSet/>
      <dgm:spPr/>
      <dgm:t>
        <a:bodyPr/>
        <a:lstStyle/>
        <a:p>
          <a:endParaRPr lang="en-US"/>
        </a:p>
      </dgm:t>
    </dgm:pt>
    <dgm:pt modelId="{5C412FB6-274D-4030-A964-60EDC584D714}">
      <dgm:prSet/>
      <dgm:spPr/>
      <dgm:t>
        <a:bodyPr/>
        <a:lstStyle/>
        <a:p>
          <a:r>
            <a:rPr lang="en-US" dirty="0"/>
            <a:t>Questions/Feedback</a:t>
          </a:r>
        </a:p>
      </dgm:t>
    </dgm:pt>
    <dgm:pt modelId="{8F32E8FB-E734-48A6-89E8-9942E56EE7B8}" type="parTrans" cxnId="{3509C50C-9D5E-4049-A1E7-19E282A9076A}">
      <dgm:prSet/>
      <dgm:spPr/>
      <dgm:t>
        <a:bodyPr/>
        <a:lstStyle/>
        <a:p>
          <a:endParaRPr lang="en-US"/>
        </a:p>
      </dgm:t>
    </dgm:pt>
    <dgm:pt modelId="{6FB5498A-F964-46FF-9650-940EAE87008C}" type="sibTrans" cxnId="{3509C50C-9D5E-4049-A1E7-19E282A9076A}">
      <dgm:prSet/>
      <dgm:spPr/>
      <dgm:t>
        <a:bodyPr/>
        <a:lstStyle/>
        <a:p>
          <a:endParaRPr lang="en-US"/>
        </a:p>
      </dgm:t>
    </dgm:pt>
    <dgm:pt modelId="{B35BDD59-E458-4E0D-867E-C221CA88C474}">
      <dgm:prSet/>
      <dgm:spPr/>
      <dgm:t>
        <a:bodyPr/>
        <a:lstStyle/>
        <a:p>
          <a:r>
            <a:rPr lang="en-US" dirty="0"/>
            <a:t>The Process (Part I) – Exploration &amp; Cleanup</a:t>
          </a:r>
        </a:p>
      </dgm:t>
    </dgm:pt>
    <dgm:pt modelId="{56FB8A99-4CF0-47E1-A2EB-EF409BA19CF8}" type="sibTrans" cxnId="{73BA03BA-82A1-4418-8043-D7841AC3CD66}">
      <dgm:prSet/>
      <dgm:spPr/>
      <dgm:t>
        <a:bodyPr/>
        <a:lstStyle/>
        <a:p>
          <a:endParaRPr lang="en-US"/>
        </a:p>
      </dgm:t>
    </dgm:pt>
    <dgm:pt modelId="{FEF2C6E0-EB3B-4A32-BA65-7568CEE59E59}" type="parTrans" cxnId="{73BA03BA-82A1-4418-8043-D7841AC3CD66}">
      <dgm:prSet/>
      <dgm:spPr/>
      <dgm:t>
        <a:bodyPr/>
        <a:lstStyle/>
        <a:p>
          <a:endParaRPr lang="en-US"/>
        </a:p>
      </dgm:t>
    </dgm:pt>
    <dgm:pt modelId="{E0FC9DC2-64C2-45BB-9D9B-CE12C9589ADA}" type="pres">
      <dgm:prSet presAssocID="{EFF82C92-64A9-476F-8E96-8A0144338ACF}" presName="linear" presStyleCnt="0">
        <dgm:presLayoutVars>
          <dgm:animLvl val="lvl"/>
          <dgm:resizeHandles val="exact"/>
        </dgm:presLayoutVars>
      </dgm:prSet>
      <dgm:spPr/>
    </dgm:pt>
    <dgm:pt modelId="{D5C44A1E-CEF0-405F-AF2E-12BF857E5B0C}" type="pres">
      <dgm:prSet presAssocID="{8193C009-166E-40DB-A72B-77F0C54F7B6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0FFA6EF-6A83-474C-A377-6A984BFF45F5}" type="pres">
      <dgm:prSet presAssocID="{5DF39608-EE65-4EBA-A844-37B4B65E7E56}" presName="spacer" presStyleCnt="0"/>
      <dgm:spPr/>
    </dgm:pt>
    <dgm:pt modelId="{37125B3C-0404-48C7-A0EC-D71BD0488E6E}" type="pres">
      <dgm:prSet presAssocID="{B35BDD59-E458-4E0D-867E-C221CA88C47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0D33B42-9E97-44C5-8B49-E737C2EAFFD0}" type="pres">
      <dgm:prSet presAssocID="{56FB8A99-4CF0-47E1-A2EB-EF409BA19CF8}" presName="spacer" presStyleCnt="0"/>
      <dgm:spPr/>
    </dgm:pt>
    <dgm:pt modelId="{9E9781E7-1746-4B67-BDA9-16794E8D4D27}" type="pres">
      <dgm:prSet presAssocID="{DA302A2E-73FF-4020-A796-363C861D39F3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34868E1-834D-4C2E-B931-3661FC893767}" type="pres">
      <dgm:prSet presAssocID="{0C957ED1-677B-4CE7-8330-F1FB560A8E3C}" presName="spacer" presStyleCnt="0"/>
      <dgm:spPr/>
    </dgm:pt>
    <dgm:pt modelId="{FC3A43F6-9C23-43A9-ADE4-BEEEF1C4A2A9}" type="pres">
      <dgm:prSet presAssocID="{E14D4A3C-E38E-49AB-95E0-D214BBAA82FC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9C3C7FCC-4E75-4D70-AB53-E4EA4341D107}" type="pres">
      <dgm:prSet presAssocID="{AE6FB9D3-0095-4989-A09F-A5B3AD5AEDD4}" presName="spacer" presStyleCnt="0"/>
      <dgm:spPr/>
    </dgm:pt>
    <dgm:pt modelId="{4B013714-8D0F-4ECF-8C14-08ABAA504670}" type="pres">
      <dgm:prSet presAssocID="{759C1321-0D89-4E06-BBD6-99954797A69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0732871-C799-477B-A944-C77E40BF72DD}" type="pres">
      <dgm:prSet presAssocID="{486E2B6B-3579-4D9E-A8DD-8824F0F07944}" presName="spacer" presStyleCnt="0"/>
      <dgm:spPr/>
    </dgm:pt>
    <dgm:pt modelId="{EE0754B0-7C28-429D-8479-0103A2BC5176}" type="pres">
      <dgm:prSet presAssocID="{433CE240-8F12-4549-887F-B23F31C5AD4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98B8545-3797-4DBB-8353-5A774374DF16}" type="pres">
      <dgm:prSet presAssocID="{67EDF6CC-04C2-488A-A0C0-62CDDF261A39}" presName="spacer" presStyleCnt="0"/>
      <dgm:spPr/>
    </dgm:pt>
    <dgm:pt modelId="{7D45C442-7BB4-4A53-8439-17B0D9A985FC}" type="pres">
      <dgm:prSet presAssocID="{5C412FB6-274D-4030-A964-60EDC584D71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509C50C-9D5E-4049-A1E7-19E282A9076A}" srcId="{EFF82C92-64A9-476F-8E96-8A0144338ACF}" destId="{5C412FB6-274D-4030-A964-60EDC584D714}" srcOrd="6" destOrd="0" parTransId="{8F32E8FB-E734-48A6-89E8-9942E56EE7B8}" sibTransId="{6FB5498A-F964-46FF-9650-940EAE87008C}"/>
    <dgm:cxn modelId="{A998AE39-B400-48C4-BD29-4F0FFE391416}" type="presOf" srcId="{B35BDD59-E458-4E0D-867E-C221CA88C474}" destId="{37125B3C-0404-48C7-A0EC-D71BD0488E6E}" srcOrd="0" destOrd="0" presId="urn:microsoft.com/office/officeart/2005/8/layout/vList2"/>
    <dgm:cxn modelId="{A4A9636A-DB26-4AE7-BD11-40DF7928FB24}" srcId="{EFF82C92-64A9-476F-8E96-8A0144338ACF}" destId="{433CE240-8F12-4549-887F-B23F31C5AD49}" srcOrd="5" destOrd="0" parTransId="{4FB19928-43E9-43D9-85D3-AEC048A29C1D}" sibTransId="{67EDF6CC-04C2-488A-A0C0-62CDDF261A39}"/>
    <dgm:cxn modelId="{92301F54-A18D-475B-984B-380833066224}" srcId="{EFF82C92-64A9-476F-8E96-8A0144338ACF}" destId="{DA302A2E-73FF-4020-A796-363C861D39F3}" srcOrd="2" destOrd="0" parTransId="{43D40055-FD3D-43E2-9CF5-8810A54B5346}" sibTransId="{0C957ED1-677B-4CE7-8330-F1FB560A8E3C}"/>
    <dgm:cxn modelId="{4CF3E574-F9D8-4EF1-9EBA-63C393B1FAB5}" srcId="{EFF82C92-64A9-476F-8E96-8A0144338ACF}" destId="{8193C009-166E-40DB-A72B-77F0C54F7B66}" srcOrd="0" destOrd="0" parTransId="{8799B53B-CAE4-489F-81D0-CA37442BE687}" sibTransId="{5DF39608-EE65-4EBA-A844-37B4B65E7E56}"/>
    <dgm:cxn modelId="{63F3BB7B-CFA6-4777-8AD2-D33A5DCAF45A}" type="presOf" srcId="{759C1321-0D89-4E06-BBD6-99954797A699}" destId="{4B013714-8D0F-4ECF-8C14-08ABAA504670}" srcOrd="0" destOrd="0" presId="urn:microsoft.com/office/officeart/2005/8/layout/vList2"/>
    <dgm:cxn modelId="{4E5F1F96-7CF5-4818-A665-B71FE8BF573D}" type="presOf" srcId="{DA302A2E-73FF-4020-A796-363C861D39F3}" destId="{9E9781E7-1746-4B67-BDA9-16794E8D4D27}" srcOrd="0" destOrd="0" presId="urn:microsoft.com/office/officeart/2005/8/layout/vList2"/>
    <dgm:cxn modelId="{39F22099-781D-4EFB-B042-E016D15ED74A}" srcId="{EFF82C92-64A9-476F-8E96-8A0144338ACF}" destId="{E14D4A3C-E38E-49AB-95E0-D214BBAA82FC}" srcOrd="3" destOrd="0" parTransId="{C3E4FC09-5A83-4059-8FC5-B2A2E500AB78}" sibTransId="{AE6FB9D3-0095-4989-A09F-A5B3AD5AEDD4}"/>
    <dgm:cxn modelId="{5D7104A2-86CB-42C3-916F-E96A0B4CD09B}" type="presOf" srcId="{5C412FB6-274D-4030-A964-60EDC584D714}" destId="{7D45C442-7BB4-4A53-8439-17B0D9A985FC}" srcOrd="0" destOrd="0" presId="urn:microsoft.com/office/officeart/2005/8/layout/vList2"/>
    <dgm:cxn modelId="{F972A4AE-C9B9-4684-AE67-D96BCFD81C7C}" type="presOf" srcId="{EFF82C92-64A9-476F-8E96-8A0144338ACF}" destId="{E0FC9DC2-64C2-45BB-9D9B-CE12C9589ADA}" srcOrd="0" destOrd="0" presId="urn:microsoft.com/office/officeart/2005/8/layout/vList2"/>
    <dgm:cxn modelId="{22ED95B5-6686-4940-BE9F-7417ECD58953}" type="presOf" srcId="{E14D4A3C-E38E-49AB-95E0-D214BBAA82FC}" destId="{FC3A43F6-9C23-43A9-ADE4-BEEEF1C4A2A9}" srcOrd="0" destOrd="0" presId="urn:microsoft.com/office/officeart/2005/8/layout/vList2"/>
    <dgm:cxn modelId="{73BA03BA-82A1-4418-8043-D7841AC3CD66}" srcId="{EFF82C92-64A9-476F-8E96-8A0144338ACF}" destId="{B35BDD59-E458-4E0D-867E-C221CA88C474}" srcOrd="1" destOrd="0" parTransId="{FEF2C6E0-EB3B-4A32-BA65-7568CEE59E59}" sibTransId="{56FB8A99-4CF0-47E1-A2EB-EF409BA19CF8}"/>
    <dgm:cxn modelId="{7739BEC7-22E6-41F0-B81C-8D5C0A19A616}" type="presOf" srcId="{433CE240-8F12-4549-887F-B23F31C5AD49}" destId="{EE0754B0-7C28-429D-8479-0103A2BC5176}" srcOrd="0" destOrd="0" presId="urn:microsoft.com/office/officeart/2005/8/layout/vList2"/>
    <dgm:cxn modelId="{9EC38BFA-6709-4B3E-9846-A2A1B60E79BD}" type="presOf" srcId="{8193C009-166E-40DB-A72B-77F0C54F7B66}" destId="{D5C44A1E-CEF0-405F-AF2E-12BF857E5B0C}" srcOrd="0" destOrd="0" presId="urn:microsoft.com/office/officeart/2005/8/layout/vList2"/>
    <dgm:cxn modelId="{F49D6FFC-1D39-4343-8402-DCA766AF4010}" srcId="{EFF82C92-64A9-476F-8E96-8A0144338ACF}" destId="{759C1321-0D89-4E06-BBD6-99954797A699}" srcOrd="4" destOrd="0" parTransId="{3BDB6643-E6CD-4DEA-9E5A-E93DD40842BC}" sibTransId="{486E2B6B-3579-4D9E-A8DD-8824F0F07944}"/>
    <dgm:cxn modelId="{42FD6C84-5491-465D-8825-B3A44A243BEE}" type="presParOf" srcId="{E0FC9DC2-64C2-45BB-9D9B-CE12C9589ADA}" destId="{D5C44A1E-CEF0-405F-AF2E-12BF857E5B0C}" srcOrd="0" destOrd="0" presId="urn:microsoft.com/office/officeart/2005/8/layout/vList2"/>
    <dgm:cxn modelId="{346E548F-76C6-4E43-9E6C-02723DF3E5DB}" type="presParOf" srcId="{E0FC9DC2-64C2-45BB-9D9B-CE12C9589ADA}" destId="{80FFA6EF-6A83-474C-A377-6A984BFF45F5}" srcOrd="1" destOrd="0" presId="urn:microsoft.com/office/officeart/2005/8/layout/vList2"/>
    <dgm:cxn modelId="{F403036F-F61C-4702-82FC-599286D14409}" type="presParOf" srcId="{E0FC9DC2-64C2-45BB-9D9B-CE12C9589ADA}" destId="{37125B3C-0404-48C7-A0EC-D71BD0488E6E}" srcOrd="2" destOrd="0" presId="urn:microsoft.com/office/officeart/2005/8/layout/vList2"/>
    <dgm:cxn modelId="{C676118E-A5CD-4345-9F27-E9F43D0557EF}" type="presParOf" srcId="{E0FC9DC2-64C2-45BB-9D9B-CE12C9589ADA}" destId="{50D33B42-9E97-44C5-8B49-E737C2EAFFD0}" srcOrd="3" destOrd="0" presId="urn:microsoft.com/office/officeart/2005/8/layout/vList2"/>
    <dgm:cxn modelId="{15898724-8860-42AE-95CE-4F6C2B96A8D4}" type="presParOf" srcId="{E0FC9DC2-64C2-45BB-9D9B-CE12C9589ADA}" destId="{9E9781E7-1746-4B67-BDA9-16794E8D4D27}" srcOrd="4" destOrd="0" presId="urn:microsoft.com/office/officeart/2005/8/layout/vList2"/>
    <dgm:cxn modelId="{F8428777-54D9-42E2-8AF9-392509AA2F93}" type="presParOf" srcId="{E0FC9DC2-64C2-45BB-9D9B-CE12C9589ADA}" destId="{A34868E1-834D-4C2E-B931-3661FC893767}" srcOrd="5" destOrd="0" presId="urn:microsoft.com/office/officeart/2005/8/layout/vList2"/>
    <dgm:cxn modelId="{F66436BE-B264-4781-B280-6D88D5FC8F27}" type="presParOf" srcId="{E0FC9DC2-64C2-45BB-9D9B-CE12C9589ADA}" destId="{FC3A43F6-9C23-43A9-ADE4-BEEEF1C4A2A9}" srcOrd="6" destOrd="0" presId="urn:microsoft.com/office/officeart/2005/8/layout/vList2"/>
    <dgm:cxn modelId="{6D8FA252-C61B-4B7E-A275-39B5E37B4F41}" type="presParOf" srcId="{E0FC9DC2-64C2-45BB-9D9B-CE12C9589ADA}" destId="{9C3C7FCC-4E75-4D70-AB53-E4EA4341D107}" srcOrd="7" destOrd="0" presId="urn:microsoft.com/office/officeart/2005/8/layout/vList2"/>
    <dgm:cxn modelId="{2876F026-7581-4679-A8E1-CD18275D03B8}" type="presParOf" srcId="{E0FC9DC2-64C2-45BB-9D9B-CE12C9589ADA}" destId="{4B013714-8D0F-4ECF-8C14-08ABAA504670}" srcOrd="8" destOrd="0" presId="urn:microsoft.com/office/officeart/2005/8/layout/vList2"/>
    <dgm:cxn modelId="{94CD904D-8A66-4A65-B297-A11C5307BD7B}" type="presParOf" srcId="{E0FC9DC2-64C2-45BB-9D9B-CE12C9589ADA}" destId="{00732871-C799-477B-A944-C77E40BF72DD}" srcOrd="9" destOrd="0" presId="urn:microsoft.com/office/officeart/2005/8/layout/vList2"/>
    <dgm:cxn modelId="{4F9A107B-F59F-4A95-B7C1-FE0D6A729922}" type="presParOf" srcId="{E0FC9DC2-64C2-45BB-9D9B-CE12C9589ADA}" destId="{EE0754B0-7C28-429D-8479-0103A2BC5176}" srcOrd="10" destOrd="0" presId="urn:microsoft.com/office/officeart/2005/8/layout/vList2"/>
    <dgm:cxn modelId="{EEE929C2-E704-4425-A905-1A01209D972A}" type="presParOf" srcId="{E0FC9DC2-64C2-45BB-9D9B-CE12C9589ADA}" destId="{698B8545-3797-4DBB-8353-5A774374DF16}" srcOrd="11" destOrd="0" presId="urn:microsoft.com/office/officeart/2005/8/layout/vList2"/>
    <dgm:cxn modelId="{89EDFFBE-CAF7-4040-B8B1-A0802F50F598}" type="presParOf" srcId="{E0FC9DC2-64C2-45BB-9D9B-CE12C9589ADA}" destId="{7D45C442-7BB4-4A53-8439-17B0D9A985FC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9DFF0-6FDE-4317-BFF4-10CC410239A6}" type="doc">
      <dgm:prSet loTypeId="urn:microsoft.com/office/officeart/2016/7/layout/BasicLinearProcessNumbered" loCatId="process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8175625B-BDB5-4705-A448-F87800FD951E}">
      <dgm:prSet/>
      <dgm:spPr/>
      <dgm:t>
        <a:bodyPr/>
        <a:lstStyle/>
        <a:p>
          <a:r>
            <a:rPr lang="en-US" dirty="0"/>
            <a:t>2016 Census: Demographic data was sourced from the American Community Survey</a:t>
          </a:r>
        </a:p>
      </dgm:t>
    </dgm:pt>
    <dgm:pt modelId="{50FDF0C5-03E3-4944-8184-FA1CF50A1C0F}" type="parTrans" cxnId="{633D2695-2024-43B6-A252-56C7673609C5}">
      <dgm:prSet/>
      <dgm:spPr/>
      <dgm:t>
        <a:bodyPr/>
        <a:lstStyle/>
        <a:p>
          <a:endParaRPr lang="en-US"/>
        </a:p>
      </dgm:t>
    </dgm:pt>
    <dgm:pt modelId="{CA28F702-AA28-4148-B105-72E0A33840F0}" type="sibTrans" cxnId="{633D2695-2024-43B6-A252-56C7673609C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37B8F9E-3608-4321-9BA6-B5C4EE10F299}">
      <dgm:prSet/>
      <dgm:spPr/>
      <dgm:t>
        <a:bodyPr/>
        <a:lstStyle/>
        <a:p>
          <a:r>
            <a:rPr lang="en-US" dirty="0"/>
            <a:t>Google Maps API: Paired with Census data, </a:t>
          </a:r>
          <a:r>
            <a:rPr lang="en-US" dirty="0" err="1"/>
            <a:t>gmaps</a:t>
          </a:r>
          <a:r>
            <a:rPr lang="en-US" dirty="0"/>
            <a:t> was utilized to create maps to display comparisons</a:t>
          </a:r>
        </a:p>
      </dgm:t>
    </dgm:pt>
    <dgm:pt modelId="{F9F344DC-2C5F-4C73-B09C-3D8D2FF03B09}" type="parTrans" cxnId="{89FB01A4-135E-405A-8E0D-4146AE9F48B6}">
      <dgm:prSet/>
      <dgm:spPr/>
      <dgm:t>
        <a:bodyPr/>
        <a:lstStyle/>
        <a:p>
          <a:endParaRPr lang="en-US"/>
        </a:p>
      </dgm:t>
    </dgm:pt>
    <dgm:pt modelId="{D559CF97-B4AD-4438-B677-E51ACB3FFBB5}" type="sibTrans" cxnId="{89FB01A4-135E-405A-8E0D-4146AE9F48B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777D3E6-C9C2-4E54-8F67-EAF14738D9A0}">
      <dgm:prSet/>
      <dgm:spPr/>
      <dgm:t>
        <a:bodyPr/>
        <a:lstStyle/>
        <a:p>
          <a:r>
            <a:rPr lang="en-US" dirty="0"/>
            <a:t>2010 Census: Data used to determine urban and rural zip codes based on percentage  </a:t>
          </a:r>
        </a:p>
      </dgm:t>
    </dgm:pt>
    <dgm:pt modelId="{F55D64C3-8792-411E-9AFB-EA2B15A62E0E}" type="parTrans" cxnId="{9532B922-6856-4CC2-92EB-7F2C2FB1ABED}">
      <dgm:prSet/>
      <dgm:spPr/>
      <dgm:t>
        <a:bodyPr/>
        <a:lstStyle/>
        <a:p>
          <a:endParaRPr lang="en-US"/>
        </a:p>
      </dgm:t>
    </dgm:pt>
    <dgm:pt modelId="{28DA3CDC-16B7-4B7D-9BC4-4B24748A7362}" type="sibTrans" cxnId="{9532B922-6856-4CC2-92EB-7F2C2FB1ABE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8364B12-4266-4410-84C3-77FC94FDE247}" type="pres">
      <dgm:prSet presAssocID="{A6D9DFF0-6FDE-4317-BFF4-10CC410239A6}" presName="Name0" presStyleCnt="0">
        <dgm:presLayoutVars>
          <dgm:animLvl val="lvl"/>
          <dgm:resizeHandles val="exact"/>
        </dgm:presLayoutVars>
      </dgm:prSet>
      <dgm:spPr/>
    </dgm:pt>
    <dgm:pt modelId="{76CADD83-2A82-4D9D-801E-C73E885C62C1}" type="pres">
      <dgm:prSet presAssocID="{8175625B-BDB5-4705-A448-F87800FD951E}" presName="compositeNode" presStyleCnt="0">
        <dgm:presLayoutVars>
          <dgm:bulletEnabled val="1"/>
        </dgm:presLayoutVars>
      </dgm:prSet>
      <dgm:spPr/>
    </dgm:pt>
    <dgm:pt modelId="{450EF432-A6FC-4008-BC25-89B2A57A482A}" type="pres">
      <dgm:prSet presAssocID="{8175625B-BDB5-4705-A448-F87800FD951E}" presName="bgRect" presStyleLbl="bgAccFollowNode1" presStyleIdx="0" presStyleCnt="3"/>
      <dgm:spPr/>
    </dgm:pt>
    <dgm:pt modelId="{F0775F55-FEC8-4245-85FD-59364485BD6A}" type="pres">
      <dgm:prSet presAssocID="{CA28F702-AA28-4148-B105-72E0A33840F0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8E17785-A4F6-4BAA-A84F-A4CD65472284}" type="pres">
      <dgm:prSet presAssocID="{8175625B-BDB5-4705-A448-F87800FD951E}" presName="bottomLine" presStyleLbl="alignNode1" presStyleIdx="1" presStyleCnt="6">
        <dgm:presLayoutVars/>
      </dgm:prSet>
      <dgm:spPr/>
    </dgm:pt>
    <dgm:pt modelId="{0B32C06A-A008-4D98-B337-A9524D12C010}" type="pres">
      <dgm:prSet presAssocID="{8175625B-BDB5-4705-A448-F87800FD951E}" presName="nodeText" presStyleLbl="bgAccFollowNode1" presStyleIdx="0" presStyleCnt="3">
        <dgm:presLayoutVars>
          <dgm:bulletEnabled val="1"/>
        </dgm:presLayoutVars>
      </dgm:prSet>
      <dgm:spPr/>
    </dgm:pt>
    <dgm:pt modelId="{67842476-D60F-4067-BFD3-2F8AC1079A65}" type="pres">
      <dgm:prSet presAssocID="{CA28F702-AA28-4148-B105-72E0A33840F0}" presName="sibTrans" presStyleCnt="0"/>
      <dgm:spPr/>
    </dgm:pt>
    <dgm:pt modelId="{D4214154-561D-4984-B381-167164C9B0C3}" type="pres">
      <dgm:prSet presAssocID="{C37B8F9E-3608-4321-9BA6-B5C4EE10F299}" presName="compositeNode" presStyleCnt="0">
        <dgm:presLayoutVars>
          <dgm:bulletEnabled val="1"/>
        </dgm:presLayoutVars>
      </dgm:prSet>
      <dgm:spPr/>
    </dgm:pt>
    <dgm:pt modelId="{EFC4C6AB-0CC0-4B16-B535-BBA3E6FE60BB}" type="pres">
      <dgm:prSet presAssocID="{C37B8F9E-3608-4321-9BA6-B5C4EE10F299}" presName="bgRect" presStyleLbl="bgAccFollowNode1" presStyleIdx="1" presStyleCnt="3"/>
      <dgm:spPr/>
    </dgm:pt>
    <dgm:pt modelId="{7AA1DBBE-003C-4E6A-B32A-18494498404F}" type="pres">
      <dgm:prSet presAssocID="{D559CF97-B4AD-4438-B677-E51ACB3FFBB5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0955C3A3-0EB7-4515-A8F5-62F4CFE4C907}" type="pres">
      <dgm:prSet presAssocID="{C37B8F9E-3608-4321-9BA6-B5C4EE10F299}" presName="bottomLine" presStyleLbl="alignNode1" presStyleIdx="3" presStyleCnt="6">
        <dgm:presLayoutVars/>
      </dgm:prSet>
      <dgm:spPr/>
    </dgm:pt>
    <dgm:pt modelId="{066A2717-F5F0-4BCB-93A0-99A764CC68D5}" type="pres">
      <dgm:prSet presAssocID="{C37B8F9E-3608-4321-9BA6-B5C4EE10F299}" presName="nodeText" presStyleLbl="bgAccFollowNode1" presStyleIdx="1" presStyleCnt="3">
        <dgm:presLayoutVars>
          <dgm:bulletEnabled val="1"/>
        </dgm:presLayoutVars>
      </dgm:prSet>
      <dgm:spPr/>
    </dgm:pt>
    <dgm:pt modelId="{BA8F76E4-F720-4866-B70C-5A2A7E76BA02}" type="pres">
      <dgm:prSet presAssocID="{D559CF97-B4AD-4438-B677-E51ACB3FFBB5}" presName="sibTrans" presStyleCnt="0"/>
      <dgm:spPr/>
    </dgm:pt>
    <dgm:pt modelId="{C99049EC-299B-4CF9-BC10-3E96F3ACCD42}" type="pres">
      <dgm:prSet presAssocID="{4777D3E6-C9C2-4E54-8F67-EAF14738D9A0}" presName="compositeNode" presStyleCnt="0">
        <dgm:presLayoutVars>
          <dgm:bulletEnabled val="1"/>
        </dgm:presLayoutVars>
      </dgm:prSet>
      <dgm:spPr/>
    </dgm:pt>
    <dgm:pt modelId="{486EE27F-2ED6-4134-B74F-78917B4C3E21}" type="pres">
      <dgm:prSet presAssocID="{4777D3E6-C9C2-4E54-8F67-EAF14738D9A0}" presName="bgRect" presStyleLbl="bgAccFollowNode1" presStyleIdx="2" presStyleCnt="3"/>
      <dgm:spPr/>
    </dgm:pt>
    <dgm:pt modelId="{FD26EC2F-E55F-4B8B-892D-9245B796F039}" type="pres">
      <dgm:prSet presAssocID="{28DA3CDC-16B7-4B7D-9BC4-4B24748A73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44196AF-9F91-4D40-9B1C-9CF629AC5ED8}" type="pres">
      <dgm:prSet presAssocID="{4777D3E6-C9C2-4E54-8F67-EAF14738D9A0}" presName="bottomLine" presStyleLbl="alignNode1" presStyleIdx="5" presStyleCnt="6">
        <dgm:presLayoutVars/>
      </dgm:prSet>
      <dgm:spPr/>
    </dgm:pt>
    <dgm:pt modelId="{173846C4-8E8E-48BC-8C4F-9A2582A6948F}" type="pres">
      <dgm:prSet presAssocID="{4777D3E6-C9C2-4E54-8F67-EAF14738D9A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29AF600-C887-4AE0-BC30-7AA90AA8B108}" type="presOf" srcId="{C37B8F9E-3608-4321-9BA6-B5C4EE10F299}" destId="{066A2717-F5F0-4BCB-93A0-99A764CC68D5}" srcOrd="1" destOrd="0" presId="urn:microsoft.com/office/officeart/2016/7/layout/BasicLinearProcessNumbered"/>
    <dgm:cxn modelId="{98A9A909-FC5D-4726-86E4-58958ABD734B}" type="presOf" srcId="{CA28F702-AA28-4148-B105-72E0A33840F0}" destId="{F0775F55-FEC8-4245-85FD-59364485BD6A}" srcOrd="0" destOrd="0" presId="urn:microsoft.com/office/officeart/2016/7/layout/BasicLinearProcessNumbered"/>
    <dgm:cxn modelId="{9532B922-6856-4CC2-92EB-7F2C2FB1ABED}" srcId="{A6D9DFF0-6FDE-4317-BFF4-10CC410239A6}" destId="{4777D3E6-C9C2-4E54-8F67-EAF14738D9A0}" srcOrd="2" destOrd="0" parTransId="{F55D64C3-8792-411E-9AFB-EA2B15A62E0E}" sibTransId="{28DA3CDC-16B7-4B7D-9BC4-4B24748A7362}"/>
    <dgm:cxn modelId="{6E111C3C-D64A-49E9-84CA-5DF921BF49FF}" type="presOf" srcId="{C37B8F9E-3608-4321-9BA6-B5C4EE10F299}" destId="{EFC4C6AB-0CC0-4B16-B535-BBA3E6FE60BB}" srcOrd="0" destOrd="0" presId="urn:microsoft.com/office/officeart/2016/7/layout/BasicLinearProcessNumbered"/>
    <dgm:cxn modelId="{5ACF394F-943A-42E4-92DC-10193D5304AA}" type="presOf" srcId="{8175625B-BDB5-4705-A448-F87800FD951E}" destId="{450EF432-A6FC-4008-BC25-89B2A57A482A}" srcOrd="0" destOrd="0" presId="urn:microsoft.com/office/officeart/2016/7/layout/BasicLinearProcessNumbered"/>
    <dgm:cxn modelId="{498B4755-5F96-40C5-94A7-1509A876D982}" type="presOf" srcId="{4777D3E6-C9C2-4E54-8F67-EAF14738D9A0}" destId="{486EE27F-2ED6-4134-B74F-78917B4C3E21}" srcOrd="0" destOrd="0" presId="urn:microsoft.com/office/officeart/2016/7/layout/BasicLinearProcessNumbered"/>
    <dgm:cxn modelId="{A8F9187C-A57D-4E88-B7A2-B541F5592172}" type="presOf" srcId="{4777D3E6-C9C2-4E54-8F67-EAF14738D9A0}" destId="{173846C4-8E8E-48BC-8C4F-9A2582A6948F}" srcOrd="1" destOrd="0" presId="urn:microsoft.com/office/officeart/2016/7/layout/BasicLinearProcessNumbered"/>
    <dgm:cxn modelId="{C78A8982-CA26-4ACC-B253-C61E077610B8}" type="presOf" srcId="{28DA3CDC-16B7-4B7D-9BC4-4B24748A7362}" destId="{FD26EC2F-E55F-4B8B-892D-9245B796F039}" srcOrd="0" destOrd="0" presId="urn:microsoft.com/office/officeart/2016/7/layout/BasicLinearProcessNumbered"/>
    <dgm:cxn modelId="{633D2695-2024-43B6-A252-56C7673609C5}" srcId="{A6D9DFF0-6FDE-4317-BFF4-10CC410239A6}" destId="{8175625B-BDB5-4705-A448-F87800FD951E}" srcOrd="0" destOrd="0" parTransId="{50FDF0C5-03E3-4944-8184-FA1CF50A1C0F}" sibTransId="{CA28F702-AA28-4148-B105-72E0A33840F0}"/>
    <dgm:cxn modelId="{89FB01A4-135E-405A-8E0D-4146AE9F48B6}" srcId="{A6D9DFF0-6FDE-4317-BFF4-10CC410239A6}" destId="{C37B8F9E-3608-4321-9BA6-B5C4EE10F299}" srcOrd="1" destOrd="0" parTransId="{F9F344DC-2C5F-4C73-B09C-3D8D2FF03B09}" sibTransId="{D559CF97-B4AD-4438-B677-E51ACB3FFBB5}"/>
    <dgm:cxn modelId="{6DA2AFA6-628F-4D05-9548-C6397339C83B}" type="presOf" srcId="{D559CF97-B4AD-4438-B677-E51ACB3FFBB5}" destId="{7AA1DBBE-003C-4E6A-B32A-18494498404F}" srcOrd="0" destOrd="0" presId="urn:microsoft.com/office/officeart/2016/7/layout/BasicLinearProcessNumbered"/>
    <dgm:cxn modelId="{1B7680AA-7003-483E-955B-CB3866C7A721}" type="presOf" srcId="{8175625B-BDB5-4705-A448-F87800FD951E}" destId="{0B32C06A-A008-4D98-B337-A9524D12C010}" srcOrd="1" destOrd="0" presId="urn:microsoft.com/office/officeart/2016/7/layout/BasicLinearProcessNumbered"/>
    <dgm:cxn modelId="{8C0D4DF4-DD04-4C70-8B86-4BBFB8A47CEC}" type="presOf" srcId="{A6D9DFF0-6FDE-4317-BFF4-10CC410239A6}" destId="{18364B12-4266-4410-84C3-77FC94FDE247}" srcOrd="0" destOrd="0" presId="urn:microsoft.com/office/officeart/2016/7/layout/BasicLinearProcessNumbered"/>
    <dgm:cxn modelId="{B66B5338-914A-49BD-8582-7D9EFCD2C321}" type="presParOf" srcId="{18364B12-4266-4410-84C3-77FC94FDE247}" destId="{76CADD83-2A82-4D9D-801E-C73E885C62C1}" srcOrd="0" destOrd="0" presId="urn:microsoft.com/office/officeart/2016/7/layout/BasicLinearProcessNumbered"/>
    <dgm:cxn modelId="{46611256-7516-4DD1-8815-232154C379BE}" type="presParOf" srcId="{76CADD83-2A82-4D9D-801E-C73E885C62C1}" destId="{450EF432-A6FC-4008-BC25-89B2A57A482A}" srcOrd="0" destOrd="0" presId="urn:microsoft.com/office/officeart/2016/7/layout/BasicLinearProcessNumbered"/>
    <dgm:cxn modelId="{7573F48C-B784-453B-B810-30F7FE4098B7}" type="presParOf" srcId="{76CADD83-2A82-4D9D-801E-C73E885C62C1}" destId="{F0775F55-FEC8-4245-85FD-59364485BD6A}" srcOrd="1" destOrd="0" presId="urn:microsoft.com/office/officeart/2016/7/layout/BasicLinearProcessNumbered"/>
    <dgm:cxn modelId="{D3955C33-4404-4ECB-8FCD-E709587F5A2B}" type="presParOf" srcId="{76CADD83-2A82-4D9D-801E-C73E885C62C1}" destId="{88E17785-A4F6-4BAA-A84F-A4CD65472284}" srcOrd="2" destOrd="0" presId="urn:microsoft.com/office/officeart/2016/7/layout/BasicLinearProcessNumbered"/>
    <dgm:cxn modelId="{1AE5DA06-FE2E-430F-B047-FD4DDCC2574E}" type="presParOf" srcId="{76CADD83-2A82-4D9D-801E-C73E885C62C1}" destId="{0B32C06A-A008-4D98-B337-A9524D12C010}" srcOrd="3" destOrd="0" presId="urn:microsoft.com/office/officeart/2016/7/layout/BasicLinearProcessNumbered"/>
    <dgm:cxn modelId="{3126B8B2-2C7D-4736-8A86-9B79B24204AE}" type="presParOf" srcId="{18364B12-4266-4410-84C3-77FC94FDE247}" destId="{67842476-D60F-4067-BFD3-2F8AC1079A65}" srcOrd="1" destOrd="0" presId="urn:microsoft.com/office/officeart/2016/7/layout/BasicLinearProcessNumbered"/>
    <dgm:cxn modelId="{E0BAA261-ECA2-4A61-A77D-55689D146C58}" type="presParOf" srcId="{18364B12-4266-4410-84C3-77FC94FDE247}" destId="{D4214154-561D-4984-B381-167164C9B0C3}" srcOrd="2" destOrd="0" presId="urn:microsoft.com/office/officeart/2016/7/layout/BasicLinearProcessNumbered"/>
    <dgm:cxn modelId="{190B8D15-4D1B-4C45-B906-7EB1B1AF60E0}" type="presParOf" srcId="{D4214154-561D-4984-B381-167164C9B0C3}" destId="{EFC4C6AB-0CC0-4B16-B535-BBA3E6FE60BB}" srcOrd="0" destOrd="0" presId="urn:microsoft.com/office/officeart/2016/7/layout/BasicLinearProcessNumbered"/>
    <dgm:cxn modelId="{99851446-3950-434C-8B36-BA91516C4EE8}" type="presParOf" srcId="{D4214154-561D-4984-B381-167164C9B0C3}" destId="{7AA1DBBE-003C-4E6A-B32A-18494498404F}" srcOrd="1" destOrd="0" presId="urn:microsoft.com/office/officeart/2016/7/layout/BasicLinearProcessNumbered"/>
    <dgm:cxn modelId="{81DB1F60-F0BA-42CC-97A5-380F0DBA1818}" type="presParOf" srcId="{D4214154-561D-4984-B381-167164C9B0C3}" destId="{0955C3A3-0EB7-4515-A8F5-62F4CFE4C907}" srcOrd="2" destOrd="0" presId="urn:microsoft.com/office/officeart/2016/7/layout/BasicLinearProcessNumbered"/>
    <dgm:cxn modelId="{472D5033-A0D2-4E67-8D51-049243D72B37}" type="presParOf" srcId="{D4214154-561D-4984-B381-167164C9B0C3}" destId="{066A2717-F5F0-4BCB-93A0-99A764CC68D5}" srcOrd="3" destOrd="0" presId="urn:microsoft.com/office/officeart/2016/7/layout/BasicLinearProcessNumbered"/>
    <dgm:cxn modelId="{7A6C2F5C-E37A-44BC-BD0D-293FB11AC1AD}" type="presParOf" srcId="{18364B12-4266-4410-84C3-77FC94FDE247}" destId="{BA8F76E4-F720-4866-B70C-5A2A7E76BA02}" srcOrd="3" destOrd="0" presId="urn:microsoft.com/office/officeart/2016/7/layout/BasicLinearProcessNumbered"/>
    <dgm:cxn modelId="{E6987E3C-C064-4B1B-B18C-2CAB4F512625}" type="presParOf" srcId="{18364B12-4266-4410-84C3-77FC94FDE247}" destId="{C99049EC-299B-4CF9-BC10-3E96F3ACCD42}" srcOrd="4" destOrd="0" presId="urn:microsoft.com/office/officeart/2016/7/layout/BasicLinearProcessNumbered"/>
    <dgm:cxn modelId="{E6E08191-6B77-4873-B87D-7778539189B8}" type="presParOf" srcId="{C99049EC-299B-4CF9-BC10-3E96F3ACCD42}" destId="{486EE27F-2ED6-4134-B74F-78917B4C3E21}" srcOrd="0" destOrd="0" presId="urn:microsoft.com/office/officeart/2016/7/layout/BasicLinearProcessNumbered"/>
    <dgm:cxn modelId="{9E40C995-E4D0-48DC-8457-0548CDE9E902}" type="presParOf" srcId="{C99049EC-299B-4CF9-BC10-3E96F3ACCD42}" destId="{FD26EC2F-E55F-4B8B-892D-9245B796F039}" srcOrd="1" destOrd="0" presId="urn:microsoft.com/office/officeart/2016/7/layout/BasicLinearProcessNumbered"/>
    <dgm:cxn modelId="{8656739E-715E-412E-9A04-DD76F0EF7002}" type="presParOf" srcId="{C99049EC-299B-4CF9-BC10-3E96F3ACCD42}" destId="{344196AF-9F91-4D40-9B1C-9CF629AC5ED8}" srcOrd="2" destOrd="0" presId="urn:microsoft.com/office/officeart/2016/7/layout/BasicLinearProcessNumbered"/>
    <dgm:cxn modelId="{F6C8D32B-A8F8-413A-A47C-6A6E48F55CA7}" type="presParOf" srcId="{C99049EC-299B-4CF9-BC10-3E96F3ACCD42}" destId="{173846C4-8E8E-48BC-8C4F-9A2582A6948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1964CB-178B-4B9A-8E96-171C662084B0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B350784-28A1-4E6A-B681-9C193D1B2A38}">
      <dgm:prSet/>
      <dgm:spPr/>
      <dgm:t>
        <a:bodyPr/>
        <a:lstStyle/>
        <a:p>
          <a:r>
            <a:rPr lang="en-US"/>
            <a:t>Demographic data was pulled from the American Community Survey (2016) at Census Block Group level (not the Census API).</a:t>
          </a:r>
        </a:p>
      </dgm:t>
    </dgm:pt>
    <dgm:pt modelId="{EAC76576-DF0C-426C-AFE0-A74EF691B57A}" type="parTrans" cxnId="{057EC470-28AD-449D-BBCA-458690840682}">
      <dgm:prSet/>
      <dgm:spPr/>
      <dgm:t>
        <a:bodyPr/>
        <a:lstStyle/>
        <a:p>
          <a:endParaRPr lang="en-US"/>
        </a:p>
      </dgm:t>
    </dgm:pt>
    <dgm:pt modelId="{9B4BAED8-E641-4AAC-A868-2751E437E58C}" type="sibTrans" cxnId="{057EC470-28AD-449D-BBCA-458690840682}">
      <dgm:prSet/>
      <dgm:spPr/>
      <dgm:t>
        <a:bodyPr/>
        <a:lstStyle/>
        <a:p>
          <a:endParaRPr lang="en-US"/>
        </a:p>
      </dgm:t>
    </dgm:pt>
    <dgm:pt modelId="{1B5526A6-3371-4694-82A5-9AEA53B7765D}">
      <dgm:prSet/>
      <dgm:spPr/>
      <dgm:t>
        <a:bodyPr/>
        <a:lstStyle/>
        <a:p>
          <a:r>
            <a:rPr lang="en-US"/>
            <a:t>After formatting Census block group boundaries to JSON files and identifying Census attribute tables, it was determined that ‘Zip Codes’ would be more effective.</a:t>
          </a:r>
        </a:p>
      </dgm:t>
    </dgm:pt>
    <dgm:pt modelId="{78E72C32-2111-4483-90DE-A5F8C25E803B}" type="parTrans" cxnId="{7C2A2D5D-D517-434B-BC60-A8BAA8B9AF67}">
      <dgm:prSet/>
      <dgm:spPr/>
      <dgm:t>
        <a:bodyPr/>
        <a:lstStyle/>
        <a:p>
          <a:endParaRPr lang="en-US"/>
        </a:p>
      </dgm:t>
    </dgm:pt>
    <dgm:pt modelId="{BA81C32B-D270-4692-B0AA-79EFD58C9B99}" type="sibTrans" cxnId="{7C2A2D5D-D517-434B-BC60-A8BAA8B9AF67}">
      <dgm:prSet/>
      <dgm:spPr/>
      <dgm:t>
        <a:bodyPr/>
        <a:lstStyle/>
        <a:p>
          <a:endParaRPr lang="en-US"/>
        </a:p>
      </dgm:t>
    </dgm:pt>
    <dgm:pt modelId="{DC8D5E92-7C8A-46B1-82F1-E8724902A822}">
      <dgm:prSet/>
      <dgm:spPr/>
      <dgm:t>
        <a:bodyPr/>
        <a:lstStyle/>
        <a:p>
          <a:r>
            <a:rPr lang="en-US"/>
            <a:t>Census API wrapper allows for a command for all zip codes for the 2016 American Community Survey.</a:t>
          </a:r>
        </a:p>
      </dgm:t>
    </dgm:pt>
    <dgm:pt modelId="{AC74B187-322D-4D0B-8EBE-863BAA4D335B}" type="parTrans" cxnId="{CEA2B792-7611-4C59-B951-317A3D9B8CA8}">
      <dgm:prSet/>
      <dgm:spPr/>
      <dgm:t>
        <a:bodyPr/>
        <a:lstStyle/>
        <a:p>
          <a:endParaRPr lang="en-US"/>
        </a:p>
      </dgm:t>
    </dgm:pt>
    <dgm:pt modelId="{DAAF8AB2-AD2F-4DD0-AD30-336B8C489344}" type="sibTrans" cxnId="{CEA2B792-7611-4C59-B951-317A3D9B8CA8}">
      <dgm:prSet/>
      <dgm:spPr/>
      <dgm:t>
        <a:bodyPr/>
        <a:lstStyle/>
        <a:p>
          <a:endParaRPr lang="en-US"/>
        </a:p>
      </dgm:t>
    </dgm:pt>
    <dgm:pt modelId="{BB1A5B74-9AD7-41FA-8981-1444A37A72F3}">
      <dgm:prSet/>
      <dgm:spPr/>
      <dgm:t>
        <a:bodyPr/>
        <a:lstStyle/>
        <a:p>
          <a:r>
            <a:rPr lang="en-US"/>
            <a:t>This made use of the Census API whereas with the Census Block Group, 25 different csv files were required.</a:t>
          </a:r>
        </a:p>
      </dgm:t>
    </dgm:pt>
    <dgm:pt modelId="{47F56E19-A486-46C0-9892-02747BDB144B}" type="parTrans" cxnId="{CB6359E7-5188-4758-8E7E-C3B685FC54CA}">
      <dgm:prSet/>
      <dgm:spPr/>
      <dgm:t>
        <a:bodyPr/>
        <a:lstStyle/>
        <a:p>
          <a:endParaRPr lang="en-US"/>
        </a:p>
      </dgm:t>
    </dgm:pt>
    <dgm:pt modelId="{0E28A59A-6EAB-4F54-81AC-5EC2B4E463F2}" type="sibTrans" cxnId="{CB6359E7-5188-4758-8E7E-C3B685FC54CA}">
      <dgm:prSet/>
      <dgm:spPr/>
      <dgm:t>
        <a:bodyPr/>
        <a:lstStyle/>
        <a:p>
          <a:endParaRPr lang="en-US"/>
        </a:p>
      </dgm:t>
    </dgm:pt>
    <dgm:pt modelId="{1F822C2C-B860-4F54-8DE7-AC8B616AE334}" type="pres">
      <dgm:prSet presAssocID="{E21964CB-178B-4B9A-8E96-171C662084B0}" presName="linear" presStyleCnt="0">
        <dgm:presLayoutVars>
          <dgm:animLvl val="lvl"/>
          <dgm:resizeHandles val="exact"/>
        </dgm:presLayoutVars>
      </dgm:prSet>
      <dgm:spPr/>
    </dgm:pt>
    <dgm:pt modelId="{E4C8DDAF-D914-4D2E-9856-BB6C175FCF5B}" type="pres">
      <dgm:prSet presAssocID="{4B350784-28A1-4E6A-B681-9C193D1B2A3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74975CF-AE17-4D86-9D40-5382A2B4352C}" type="pres">
      <dgm:prSet presAssocID="{9B4BAED8-E641-4AAC-A868-2751E437E58C}" presName="spacer" presStyleCnt="0"/>
      <dgm:spPr/>
    </dgm:pt>
    <dgm:pt modelId="{F83E5680-E315-4CEF-9821-DB2B74616CDD}" type="pres">
      <dgm:prSet presAssocID="{1B5526A6-3371-4694-82A5-9AEA53B7765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A190C8-35FE-4B44-90D4-20669557B46C}" type="pres">
      <dgm:prSet presAssocID="{BA81C32B-D270-4692-B0AA-79EFD58C9B99}" presName="spacer" presStyleCnt="0"/>
      <dgm:spPr/>
    </dgm:pt>
    <dgm:pt modelId="{3B3352BC-E493-495B-954A-8B6FB5F04340}" type="pres">
      <dgm:prSet presAssocID="{DC8D5E92-7C8A-46B1-82F1-E8724902A82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2BD3CE2-F53E-4DDF-8659-F76704E95A81}" type="pres">
      <dgm:prSet presAssocID="{DC8D5E92-7C8A-46B1-82F1-E8724902A82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960040E-9938-4B5A-8D70-FFB298AEAF72}" type="presOf" srcId="{E21964CB-178B-4B9A-8E96-171C662084B0}" destId="{1F822C2C-B860-4F54-8DE7-AC8B616AE334}" srcOrd="0" destOrd="0" presId="urn:microsoft.com/office/officeart/2005/8/layout/vList2"/>
    <dgm:cxn modelId="{29973915-2D42-400E-963B-C600B25586F2}" type="presOf" srcId="{4B350784-28A1-4E6A-B681-9C193D1B2A38}" destId="{E4C8DDAF-D914-4D2E-9856-BB6C175FCF5B}" srcOrd="0" destOrd="0" presId="urn:microsoft.com/office/officeart/2005/8/layout/vList2"/>
    <dgm:cxn modelId="{7C2A2D5D-D517-434B-BC60-A8BAA8B9AF67}" srcId="{E21964CB-178B-4B9A-8E96-171C662084B0}" destId="{1B5526A6-3371-4694-82A5-9AEA53B7765D}" srcOrd="1" destOrd="0" parTransId="{78E72C32-2111-4483-90DE-A5F8C25E803B}" sibTransId="{BA81C32B-D270-4692-B0AA-79EFD58C9B99}"/>
    <dgm:cxn modelId="{BDC02E6C-6AAE-4128-9B6B-390C331B009E}" type="presOf" srcId="{DC8D5E92-7C8A-46B1-82F1-E8724902A822}" destId="{3B3352BC-E493-495B-954A-8B6FB5F04340}" srcOrd="0" destOrd="0" presId="urn:microsoft.com/office/officeart/2005/8/layout/vList2"/>
    <dgm:cxn modelId="{057EC470-28AD-449D-BBCA-458690840682}" srcId="{E21964CB-178B-4B9A-8E96-171C662084B0}" destId="{4B350784-28A1-4E6A-B681-9C193D1B2A38}" srcOrd="0" destOrd="0" parTransId="{EAC76576-DF0C-426C-AFE0-A74EF691B57A}" sibTransId="{9B4BAED8-E641-4AAC-A868-2751E437E58C}"/>
    <dgm:cxn modelId="{CEA2B792-7611-4C59-B951-317A3D9B8CA8}" srcId="{E21964CB-178B-4B9A-8E96-171C662084B0}" destId="{DC8D5E92-7C8A-46B1-82F1-E8724902A822}" srcOrd="2" destOrd="0" parTransId="{AC74B187-322D-4D0B-8EBE-863BAA4D335B}" sibTransId="{DAAF8AB2-AD2F-4DD0-AD30-336B8C489344}"/>
    <dgm:cxn modelId="{E276CCE0-2B5D-4AE9-A30F-315FFDCE6DF2}" type="presOf" srcId="{BB1A5B74-9AD7-41FA-8981-1444A37A72F3}" destId="{02BD3CE2-F53E-4DDF-8659-F76704E95A81}" srcOrd="0" destOrd="0" presId="urn:microsoft.com/office/officeart/2005/8/layout/vList2"/>
    <dgm:cxn modelId="{422499E1-6F61-41AD-B198-A22FE032FA9C}" type="presOf" srcId="{1B5526A6-3371-4694-82A5-9AEA53B7765D}" destId="{F83E5680-E315-4CEF-9821-DB2B74616CDD}" srcOrd="0" destOrd="0" presId="urn:microsoft.com/office/officeart/2005/8/layout/vList2"/>
    <dgm:cxn modelId="{CB6359E7-5188-4758-8E7E-C3B685FC54CA}" srcId="{DC8D5E92-7C8A-46B1-82F1-E8724902A822}" destId="{BB1A5B74-9AD7-41FA-8981-1444A37A72F3}" srcOrd="0" destOrd="0" parTransId="{47F56E19-A486-46C0-9892-02747BDB144B}" sibTransId="{0E28A59A-6EAB-4F54-81AC-5EC2B4E463F2}"/>
    <dgm:cxn modelId="{D1E9FC48-A07D-4FCD-AD57-61B451FD04AF}" type="presParOf" srcId="{1F822C2C-B860-4F54-8DE7-AC8B616AE334}" destId="{E4C8DDAF-D914-4D2E-9856-BB6C175FCF5B}" srcOrd="0" destOrd="0" presId="urn:microsoft.com/office/officeart/2005/8/layout/vList2"/>
    <dgm:cxn modelId="{F9DC632B-4E72-43DF-B514-FD10E9219822}" type="presParOf" srcId="{1F822C2C-B860-4F54-8DE7-AC8B616AE334}" destId="{774975CF-AE17-4D86-9D40-5382A2B4352C}" srcOrd="1" destOrd="0" presId="urn:microsoft.com/office/officeart/2005/8/layout/vList2"/>
    <dgm:cxn modelId="{818BD500-73E5-4450-933C-D1583A99FD2B}" type="presParOf" srcId="{1F822C2C-B860-4F54-8DE7-AC8B616AE334}" destId="{F83E5680-E315-4CEF-9821-DB2B74616CDD}" srcOrd="2" destOrd="0" presId="urn:microsoft.com/office/officeart/2005/8/layout/vList2"/>
    <dgm:cxn modelId="{ED7895E1-E9A0-4E17-B9CB-AF34795D6617}" type="presParOf" srcId="{1F822C2C-B860-4F54-8DE7-AC8B616AE334}" destId="{45A190C8-35FE-4B44-90D4-20669557B46C}" srcOrd="3" destOrd="0" presId="urn:microsoft.com/office/officeart/2005/8/layout/vList2"/>
    <dgm:cxn modelId="{F8A4FC9F-9E76-486A-BF9E-72A5D32E23B0}" type="presParOf" srcId="{1F822C2C-B860-4F54-8DE7-AC8B616AE334}" destId="{3B3352BC-E493-495B-954A-8B6FB5F04340}" srcOrd="4" destOrd="0" presId="urn:microsoft.com/office/officeart/2005/8/layout/vList2"/>
    <dgm:cxn modelId="{EF9C80A3-1907-4E35-A796-7142DEF1FE75}" type="presParOf" srcId="{1F822C2C-B860-4F54-8DE7-AC8B616AE334}" destId="{02BD3CE2-F53E-4DDF-8659-F76704E95A8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BA5CBC-EAA4-40DD-B27A-D30ECECC3291}" type="doc">
      <dgm:prSet loTypeId="urn:microsoft.com/office/officeart/2016/7/layout/VerticalSolidActionList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6D5EDCB-887E-4F37-B3AC-47B32E59CC12}">
      <dgm:prSet/>
      <dgm:spPr/>
      <dgm:t>
        <a:bodyPr/>
        <a:lstStyle/>
        <a:p>
          <a:r>
            <a:rPr lang="en-US"/>
            <a:t>Using</a:t>
          </a:r>
        </a:p>
      </dgm:t>
    </dgm:pt>
    <dgm:pt modelId="{800E152D-4E63-43D8-BD66-058EA17F9AFF}" type="parTrans" cxnId="{2752B0C5-D14B-420D-A145-27213448C206}">
      <dgm:prSet/>
      <dgm:spPr/>
      <dgm:t>
        <a:bodyPr/>
        <a:lstStyle/>
        <a:p>
          <a:endParaRPr lang="en-US"/>
        </a:p>
      </dgm:t>
    </dgm:pt>
    <dgm:pt modelId="{197A66B8-D3DE-4ED6-9B7C-5F6D7A5A593E}" type="sibTrans" cxnId="{2752B0C5-D14B-420D-A145-27213448C206}">
      <dgm:prSet/>
      <dgm:spPr/>
      <dgm:t>
        <a:bodyPr/>
        <a:lstStyle/>
        <a:p>
          <a:endParaRPr lang="en-US"/>
        </a:p>
      </dgm:t>
    </dgm:pt>
    <dgm:pt modelId="{77765526-FD4C-44E0-9105-316AECC1572B}">
      <dgm:prSet/>
      <dgm:spPr/>
      <dgm:t>
        <a:bodyPr/>
        <a:lstStyle/>
        <a:p>
          <a:r>
            <a:rPr lang="en-US"/>
            <a:t>Using zip codes provided benefits:</a:t>
          </a:r>
        </a:p>
      </dgm:t>
    </dgm:pt>
    <dgm:pt modelId="{EAA8859E-76A7-4DEC-B33E-FE09247920D3}" type="parTrans" cxnId="{053F4A68-5B36-4B28-AABB-51F571525B93}">
      <dgm:prSet/>
      <dgm:spPr/>
      <dgm:t>
        <a:bodyPr/>
        <a:lstStyle/>
        <a:p>
          <a:endParaRPr lang="en-US"/>
        </a:p>
      </dgm:t>
    </dgm:pt>
    <dgm:pt modelId="{ACD27833-D821-4FD6-8D47-4D8E1B4AE5BF}" type="sibTrans" cxnId="{053F4A68-5B36-4B28-AABB-51F571525B93}">
      <dgm:prSet/>
      <dgm:spPr/>
      <dgm:t>
        <a:bodyPr/>
        <a:lstStyle/>
        <a:p>
          <a:endParaRPr lang="en-US"/>
        </a:p>
      </dgm:t>
    </dgm:pt>
    <dgm:pt modelId="{F934B1AD-9BD2-4F1F-86C8-2669C81C3B39}">
      <dgm:prSet/>
      <dgm:spPr/>
      <dgm:t>
        <a:bodyPr/>
        <a:lstStyle/>
        <a:p>
          <a:r>
            <a:rPr lang="en-US"/>
            <a:t>Make use of the census API </a:t>
          </a:r>
        </a:p>
      </dgm:t>
    </dgm:pt>
    <dgm:pt modelId="{E7A0259E-0C84-499C-8534-E8B756095D8F}" type="parTrans" cxnId="{379F9CAC-05FD-48F1-8B1D-73C36EEE9377}">
      <dgm:prSet/>
      <dgm:spPr/>
      <dgm:t>
        <a:bodyPr/>
        <a:lstStyle/>
        <a:p>
          <a:endParaRPr lang="en-US"/>
        </a:p>
      </dgm:t>
    </dgm:pt>
    <dgm:pt modelId="{BB4CF42E-4FEA-4482-ACBE-20E8365790DC}" type="sibTrans" cxnId="{379F9CAC-05FD-48F1-8B1D-73C36EEE9377}">
      <dgm:prSet/>
      <dgm:spPr/>
      <dgm:t>
        <a:bodyPr/>
        <a:lstStyle/>
        <a:p>
          <a:endParaRPr lang="en-US"/>
        </a:p>
      </dgm:t>
    </dgm:pt>
    <dgm:pt modelId="{1BFDBB9A-6309-4324-B28B-78A93806F9C0}">
      <dgm:prSet/>
      <dgm:spPr/>
      <dgm:t>
        <a:bodyPr/>
        <a:lstStyle/>
        <a:p>
          <a:r>
            <a:rPr lang="en-US"/>
            <a:t>More data per zip than census block group</a:t>
          </a:r>
        </a:p>
      </dgm:t>
    </dgm:pt>
    <dgm:pt modelId="{1AD6C609-FDE0-490A-B3BD-C1DD4DEE3B68}" type="parTrans" cxnId="{23F79B0D-30D7-4BF5-9E62-67CBD85ED050}">
      <dgm:prSet/>
      <dgm:spPr/>
      <dgm:t>
        <a:bodyPr/>
        <a:lstStyle/>
        <a:p>
          <a:endParaRPr lang="en-US"/>
        </a:p>
      </dgm:t>
    </dgm:pt>
    <dgm:pt modelId="{7BA8AEE4-BB74-4E38-8EA1-D12689216BD9}" type="sibTrans" cxnId="{23F79B0D-30D7-4BF5-9E62-67CBD85ED050}">
      <dgm:prSet/>
      <dgm:spPr/>
      <dgm:t>
        <a:bodyPr/>
        <a:lstStyle/>
        <a:p>
          <a:endParaRPr lang="en-US"/>
        </a:p>
      </dgm:t>
    </dgm:pt>
    <dgm:pt modelId="{2DC8BAD3-F9B5-4879-B441-F06AADFAB009}">
      <dgm:prSet/>
      <dgm:spPr/>
      <dgm:t>
        <a:bodyPr/>
        <a:lstStyle/>
        <a:p>
          <a:r>
            <a:rPr lang="en-US"/>
            <a:t>Ability to view counties and their rural and urban percentages</a:t>
          </a:r>
        </a:p>
      </dgm:t>
    </dgm:pt>
    <dgm:pt modelId="{573671E0-E4D0-4651-88B3-ED81C7081D05}" type="parTrans" cxnId="{676E8AB1-E52A-48CB-B2DC-0DE2046FBE02}">
      <dgm:prSet/>
      <dgm:spPr/>
      <dgm:t>
        <a:bodyPr/>
        <a:lstStyle/>
        <a:p>
          <a:endParaRPr lang="en-US"/>
        </a:p>
      </dgm:t>
    </dgm:pt>
    <dgm:pt modelId="{44022856-48DF-4A7D-A20A-485DF0129272}" type="sibTrans" cxnId="{676E8AB1-E52A-48CB-B2DC-0DE2046FBE02}">
      <dgm:prSet/>
      <dgm:spPr/>
      <dgm:t>
        <a:bodyPr/>
        <a:lstStyle/>
        <a:p>
          <a:endParaRPr lang="en-US"/>
        </a:p>
      </dgm:t>
    </dgm:pt>
    <dgm:pt modelId="{0FBFB8D0-68BB-49C6-BD91-A27E106C870C}">
      <dgm:prSet/>
      <dgm:spPr/>
      <dgm:t>
        <a:bodyPr/>
        <a:lstStyle/>
        <a:p>
          <a:r>
            <a:rPr lang="en-US"/>
            <a:t>Using</a:t>
          </a:r>
        </a:p>
      </dgm:t>
    </dgm:pt>
    <dgm:pt modelId="{06DC1C0D-F4B9-432D-A4ED-A1CE52E120F5}" type="parTrans" cxnId="{E7410A53-A00C-4AA4-BFDB-83BCF5AE3FEA}">
      <dgm:prSet/>
      <dgm:spPr/>
      <dgm:t>
        <a:bodyPr/>
        <a:lstStyle/>
        <a:p>
          <a:endParaRPr lang="en-US"/>
        </a:p>
      </dgm:t>
    </dgm:pt>
    <dgm:pt modelId="{20C34D54-D800-415E-ABF1-E6E4BAD011C8}" type="sibTrans" cxnId="{E7410A53-A00C-4AA4-BFDB-83BCF5AE3FEA}">
      <dgm:prSet/>
      <dgm:spPr/>
      <dgm:t>
        <a:bodyPr/>
        <a:lstStyle/>
        <a:p>
          <a:endParaRPr lang="en-US"/>
        </a:p>
      </dgm:t>
    </dgm:pt>
    <dgm:pt modelId="{5B2567C3-2754-48DF-8988-B0EC3C69B206}">
      <dgm:prSet/>
      <dgm:spPr/>
      <dgm:t>
        <a:bodyPr/>
        <a:lstStyle/>
        <a:p>
          <a:r>
            <a:rPr lang="en-US"/>
            <a:t>Using census block group provided obstacles:</a:t>
          </a:r>
        </a:p>
      </dgm:t>
    </dgm:pt>
    <dgm:pt modelId="{22088DDC-2194-4A64-9860-869B11A6226C}" type="parTrans" cxnId="{FA4AAA4F-58E1-4491-AAEA-EF6A747CD1AA}">
      <dgm:prSet/>
      <dgm:spPr/>
      <dgm:t>
        <a:bodyPr/>
        <a:lstStyle/>
        <a:p>
          <a:endParaRPr lang="en-US"/>
        </a:p>
      </dgm:t>
    </dgm:pt>
    <dgm:pt modelId="{40BA0208-C5AC-4058-ADD1-23110101C811}" type="sibTrans" cxnId="{FA4AAA4F-58E1-4491-AAEA-EF6A747CD1AA}">
      <dgm:prSet/>
      <dgm:spPr/>
      <dgm:t>
        <a:bodyPr/>
        <a:lstStyle/>
        <a:p>
          <a:endParaRPr lang="en-US"/>
        </a:p>
      </dgm:t>
    </dgm:pt>
    <dgm:pt modelId="{8B5C40E3-E710-49FC-A255-7CC68C7B8604}">
      <dgm:prSet/>
      <dgm:spPr/>
      <dgm:t>
        <a:bodyPr/>
        <a:lstStyle/>
        <a:p>
          <a:r>
            <a:rPr lang="en-US"/>
            <a:t>Other data sets that utilized census block group is limited</a:t>
          </a:r>
        </a:p>
      </dgm:t>
    </dgm:pt>
    <dgm:pt modelId="{6B714F71-0D32-43F1-9F14-1FFEFD2C4254}" type="parTrans" cxnId="{E7EC93DA-736C-4F94-81E3-13BBBBD8DB8B}">
      <dgm:prSet/>
      <dgm:spPr/>
      <dgm:t>
        <a:bodyPr/>
        <a:lstStyle/>
        <a:p>
          <a:endParaRPr lang="en-US"/>
        </a:p>
      </dgm:t>
    </dgm:pt>
    <dgm:pt modelId="{D607140C-80B4-4069-A967-E61A4C79C692}" type="sibTrans" cxnId="{E7EC93DA-736C-4F94-81E3-13BBBBD8DB8B}">
      <dgm:prSet/>
      <dgm:spPr/>
      <dgm:t>
        <a:bodyPr/>
        <a:lstStyle/>
        <a:p>
          <a:endParaRPr lang="en-US"/>
        </a:p>
      </dgm:t>
    </dgm:pt>
    <dgm:pt modelId="{E18A5465-83BB-4E36-A8A7-2A4DCA2B29CF}">
      <dgm:prSet/>
      <dgm:spPr/>
      <dgm:t>
        <a:bodyPr/>
        <a:lstStyle/>
        <a:p>
          <a:r>
            <a:rPr lang="en-US"/>
            <a:t>Highly specific geographic area</a:t>
          </a:r>
        </a:p>
      </dgm:t>
    </dgm:pt>
    <dgm:pt modelId="{83140F56-0BB4-4503-BCB2-C490F964DF2F}" type="parTrans" cxnId="{F69357FE-A094-4BAD-B2FA-B71D8BDF68F5}">
      <dgm:prSet/>
      <dgm:spPr/>
      <dgm:t>
        <a:bodyPr/>
        <a:lstStyle/>
        <a:p>
          <a:endParaRPr lang="en-US"/>
        </a:p>
      </dgm:t>
    </dgm:pt>
    <dgm:pt modelId="{6D975D92-38AE-4C5B-9DC5-FC04C733EA32}" type="sibTrans" cxnId="{F69357FE-A094-4BAD-B2FA-B71D8BDF68F5}">
      <dgm:prSet/>
      <dgm:spPr/>
      <dgm:t>
        <a:bodyPr/>
        <a:lstStyle/>
        <a:p>
          <a:endParaRPr lang="en-US"/>
        </a:p>
      </dgm:t>
    </dgm:pt>
    <dgm:pt modelId="{CE328299-3158-4E51-9390-7C6FDA69CBE3}">
      <dgm:prSet/>
      <dgm:spPr/>
      <dgm:t>
        <a:bodyPr/>
        <a:lstStyle/>
        <a:p>
          <a:r>
            <a:rPr lang="en-US"/>
            <a:t>Over 200,000 locations</a:t>
          </a:r>
        </a:p>
      </dgm:t>
    </dgm:pt>
    <dgm:pt modelId="{0EAAA2B2-DA8F-45F5-B515-000AC203F902}" type="parTrans" cxnId="{A52162A7-E10A-4C21-95D7-01CF1FCD4E59}">
      <dgm:prSet/>
      <dgm:spPr/>
      <dgm:t>
        <a:bodyPr/>
        <a:lstStyle/>
        <a:p>
          <a:endParaRPr lang="en-US"/>
        </a:p>
      </dgm:t>
    </dgm:pt>
    <dgm:pt modelId="{71E1028C-E504-4EE9-8BC5-9E11D980CE8F}" type="sibTrans" cxnId="{A52162A7-E10A-4C21-95D7-01CF1FCD4E59}">
      <dgm:prSet/>
      <dgm:spPr/>
      <dgm:t>
        <a:bodyPr/>
        <a:lstStyle/>
        <a:p>
          <a:endParaRPr lang="en-US"/>
        </a:p>
      </dgm:t>
    </dgm:pt>
    <dgm:pt modelId="{415153BA-B57E-435B-9ACF-BDA52566F05C}">
      <dgm:prSet/>
      <dgm:spPr/>
      <dgm:t>
        <a:bodyPr/>
        <a:lstStyle/>
        <a:p>
          <a:r>
            <a:rPr lang="en-US"/>
            <a:t>Enough sufficient data is difficult to generate</a:t>
          </a:r>
        </a:p>
      </dgm:t>
    </dgm:pt>
    <dgm:pt modelId="{9A47F108-800A-4BA1-9C0C-6DEAE96B54E0}" type="parTrans" cxnId="{660E3994-DFC7-4D70-8B63-7702C8A4DC71}">
      <dgm:prSet/>
      <dgm:spPr/>
      <dgm:t>
        <a:bodyPr/>
        <a:lstStyle/>
        <a:p>
          <a:endParaRPr lang="en-US"/>
        </a:p>
      </dgm:t>
    </dgm:pt>
    <dgm:pt modelId="{E71651DB-AB07-4ED1-93E1-CEA7A1FDD7A1}" type="sibTrans" cxnId="{660E3994-DFC7-4D70-8B63-7702C8A4DC71}">
      <dgm:prSet/>
      <dgm:spPr/>
      <dgm:t>
        <a:bodyPr/>
        <a:lstStyle/>
        <a:p>
          <a:endParaRPr lang="en-US"/>
        </a:p>
      </dgm:t>
    </dgm:pt>
    <dgm:pt modelId="{45A5E6CC-8613-45E0-84E0-DD797D09D1BD}" type="pres">
      <dgm:prSet presAssocID="{24BA5CBC-EAA4-40DD-B27A-D30ECECC3291}" presName="Name0" presStyleCnt="0">
        <dgm:presLayoutVars>
          <dgm:dir/>
          <dgm:animLvl val="lvl"/>
          <dgm:resizeHandles val="exact"/>
        </dgm:presLayoutVars>
      </dgm:prSet>
      <dgm:spPr/>
    </dgm:pt>
    <dgm:pt modelId="{9F605399-CFEF-4CBC-9D83-D930C79E395F}" type="pres">
      <dgm:prSet presAssocID="{B6D5EDCB-887E-4F37-B3AC-47B32E59CC12}" presName="linNode" presStyleCnt="0"/>
      <dgm:spPr/>
    </dgm:pt>
    <dgm:pt modelId="{BBEDDE06-DAA4-44AE-B91A-89790208AF01}" type="pres">
      <dgm:prSet presAssocID="{B6D5EDCB-887E-4F37-B3AC-47B32E59CC12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6A4CEA93-C6FA-489C-B415-6D2FB0161558}" type="pres">
      <dgm:prSet presAssocID="{B6D5EDCB-887E-4F37-B3AC-47B32E59CC12}" presName="descendantText" presStyleLbl="alignAccFollowNode1" presStyleIdx="0" presStyleCnt="2">
        <dgm:presLayoutVars>
          <dgm:bulletEnabled/>
        </dgm:presLayoutVars>
      </dgm:prSet>
      <dgm:spPr/>
    </dgm:pt>
    <dgm:pt modelId="{E038EC49-D6FE-43C5-A17E-E2BFD444F64D}" type="pres">
      <dgm:prSet presAssocID="{197A66B8-D3DE-4ED6-9B7C-5F6D7A5A593E}" presName="sp" presStyleCnt="0"/>
      <dgm:spPr/>
    </dgm:pt>
    <dgm:pt modelId="{25A6555D-A134-4C28-93E3-13431452C18B}" type="pres">
      <dgm:prSet presAssocID="{0FBFB8D0-68BB-49C6-BD91-A27E106C870C}" presName="linNode" presStyleCnt="0"/>
      <dgm:spPr/>
    </dgm:pt>
    <dgm:pt modelId="{844479B2-7B57-49A6-AC2D-FA3273F6F890}" type="pres">
      <dgm:prSet presAssocID="{0FBFB8D0-68BB-49C6-BD91-A27E106C870C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833F15D9-E3D4-466F-B961-295C264023DE}" type="pres">
      <dgm:prSet presAssocID="{0FBFB8D0-68BB-49C6-BD91-A27E106C870C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23F79B0D-30D7-4BF5-9E62-67CBD85ED050}" srcId="{77765526-FD4C-44E0-9105-316AECC1572B}" destId="{1BFDBB9A-6309-4324-B28B-78A93806F9C0}" srcOrd="1" destOrd="0" parTransId="{1AD6C609-FDE0-490A-B3BD-C1DD4DEE3B68}" sibTransId="{7BA8AEE4-BB74-4E38-8EA1-D12689216BD9}"/>
    <dgm:cxn modelId="{0EBB3F15-EE2B-425F-9533-10BCA8D3CA8C}" type="presOf" srcId="{CE328299-3158-4E51-9390-7C6FDA69CBE3}" destId="{833F15D9-E3D4-466F-B961-295C264023DE}" srcOrd="0" destOrd="3" presId="urn:microsoft.com/office/officeart/2016/7/layout/VerticalSolidActionList"/>
    <dgm:cxn modelId="{769D221E-B756-4EB2-9B32-9D82CD0B7FCE}" type="presOf" srcId="{415153BA-B57E-435B-9ACF-BDA52566F05C}" destId="{833F15D9-E3D4-466F-B961-295C264023DE}" srcOrd="0" destOrd="4" presId="urn:microsoft.com/office/officeart/2016/7/layout/VerticalSolidActionList"/>
    <dgm:cxn modelId="{89BE0335-2893-4345-B096-39A049EEEE69}" type="presOf" srcId="{B6D5EDCB-887E-4F37-B3AC-47B32E59CC12}" destId="{BBEDDE06-DAA4-44AE-B91A-89790208AF01}" srcOrd="0" destOrd="0" presId="urn:microsoft.com/office/officeart/2016/7/layout/VerticalSolidActionList"/>
    <dgm:cxn modelId="{9C050C3B-B1BC-4FD6-B63C-C579A994C3F1}" type="presOf" srcId="{0FBFB8D0-68BB-49C6-BD91-A27E106C870C}" destId="{844479B2-7B57-49A6-AC2D-FA3273F6F890}" srcOrd="0" destOrd="0" presId="urn:microsoft.com/office/officeart/2016/7/layout/VerticalSolidActionList"/>
    <dgm:cxn modelId="{32F0525D-8E2D-4C51-82ED-D3C5B4BB84C1}" type="presOf" srcId="{77765526-FD4C-44E0-9105-316AECC1572B}" destId="{6A4CEA93-C6FA-489C-B415-6D2FB0161558}" srcOrd="0" destOrd="0" presId="urn:microsoft.com/office/officeart/2016/7/layout/VerticalSolidActionList"/>
    <dgm:cxn modelId="{053F4A68-5B36-4B28-AABB-51F571525B93}" srcId="{B6D5EDCB-887E-4F37-B3AC-47B32E59CC12}" destId="{77765526-FD4C-44E0-9105-316AECC1572B}" srcOrd="0" destOrd="0" parTransId="{EAA8859E-76A7-4DEC-B33E-FE09247920D3}" sibTransId="{ACD27833-D821-4FD6-8D47-4D8E1B4AE5BF}"/>
    <dgm:cxn modelId="{315CD76E-1762-48EB-80E0-9E6FCA68A100}" type="presOf" srcId="{2DC8BAD3-F9B5-4879-B441-F06AADFAB009}" destId="{6A4CEA93-C6FA-489C-B415-6D2FB0161558}" srcOrd="0" destOrd="3" presId="urn:microsoft.com/office/officeart/2016/7/layout/VerticalSolidActionList"/>
    <dgm:cxn modelId="{FA4AAA4F-58E1-4491-AAEA-EF6A747CD1AA}" srcId="{0FBFB8D0-68BB-49C6-BD91-A27E106C870C}" destId="{5B2567C3-2754-48DF-8988-B0EC3C69B206}" srcOrd="0" destOrd="0" parTransId="{22088DDC-2194-4A64-9860-869B11A6226C}" sibTransId="{40BA0208-C5AC-4058-ADD1-23110101C811}"/>
    <dgm:cxn modelId="{E7410A53-A00C-4AA4-BFDB-83BCF5AE3FEA}" srcId="{24BA5CBC-EAA4-40DD-B27A-D30ECECC3291}" destId="{0FBFB8D0-68BB-49C6-BD91-A27E106C870C}" srcOrd="1" destOrd="0" parTransId="{06DC1C0D-F4B9-432D-A4ED-A1CE52E120F5}" sibTransId="{20C34D54-D800-415E-ABF1-E6E4BAD011C8}"/>
    <dgm:cxn modelId="{FE4C7E7B-C487-46B4-94BB-DFAA43611B81}" type="presOf" srcId="{24BA5CBC-EAA4-40DD-B27A-D30ECECC3291}" destId="{45A5E6CC-8613-45E0-84E0-DD797D09D1BD}" srcOrd="0" destOrd="0" presId="urn:microsoft.com/office/officeart/2016/7/layout/VerticalSolidActionList"/>
    <dgm:cxn modelId="{660E3994-DFC7-4D70-8B63-7702C8A4DC71}" srcId="{5B2567C3-2754-48DF-8988-B0EC3C69B206}" destId="{415153BA-B57E-435B-9ACF-BDA52566F05C}" srcOrd="3" destOrd="0" parTransId="{9A47F108-800A-4BA1-9C0C-6DEAE96B54E0}" sibTransId="{E71651DB-AB07-4ED1-93E1-CEA7A1FDD7A1}"/>
    <dgm:cxn modelId="{F84F2EA5-774A-4CD9-A702-8ADA89F508D1}" type="presOf" srcId="{F934B1AD-9BD2-4F1F-86C8-2669C81C3B39}" destId="{6A4CEA93-C6FA-489C-B415-6D2FB0161558}" srcOrd="0" destOrd="1" presId="urn:microsoft.com/office/officeart/2016/7/layout/VerticalSolidActionList"/>
    <dgm:cxn modelId="{A52162A7-E10A-4C21-95D7-01CF1FCD4E59}" srcId="{5B2567C3-2754-48DF-8988-B0EC3C69B206}" destId="{CE328299-3158-4E51-9390-7C6FDA69CBE3}" srcOrd="2" destOrd="0" parTransId="{0EAAA2B2-DA8F-45F5-B515-000AC203F902}" sibTransId="{71E1028C-E504-4EE9-8BC5-9E11D980CE8F}"/>
    <dgm:cxn modelId="{98F595AA-64CF-46CA-9808-2EC8F49C8EC9}" type="presOf" srcId="{8B5C40E3-E710-49FC-A255-7CC68C7B8604}" destId="{833F15D9-E3D4-466F-B961-295C264023DE}" srcOrd="0" destOrd="1" presId="urn:microsoft.com/office/officeart/2016/7/layout/VerticalSolidActionList"/>
    <dgm:cxn modelId="{379F9CAC-05FD-48F1-8B1D-73C36EEE9377}" srcId="{77765526-FD4C-44E0-9105-316AECC1572B}" destId="{F934B1AD-9BD2-4F1F-86C8-2669C81C3B39}" srcOrd="0" destOrd="0" parTransId="{E7A0259E-0C84-499C-8534-E8B756095D8F}" sibTransId="{BB4CF42E-4FEA-4482-ACBE-20E8365790DC}"/>
    <dgm:cxn modelId="{676E8AB1-E52A-48CB-B2DC-0DE2046FBE02}" srcId="{77765526-FD4C-44E0-9105-316AECC1572B}" destId="{2DC8BAD3-F9B5-4879-B441-F06AADFAB009}" srcOrd="2" destOrd="0" parTransId="{573671E0-E4D0-4651-88B3-ED81C7081D05}" sibTransId="{44022856-48DF-4A7D-A20A-485DF0129272}"/>
    <dgm:cxn modelId="{38D9C4B9-4A9B-4648-B55F-8FCD620D6A72}" type="presOf" srcId="{5B2567C3-2754-48DF-8988-B0EC3C69B206}" destId="{833F15D9-E3D4-466F-B961-295C264023DE}" srcOrd="0" destOrd="0" presId="urn:microsoft.com/office/officeart/2016/7/layout/VerticalSolidActionList"/>
    <dgm:cxn modelId="{45C528C4-13A8-4605-935E-955389AB0AE1}" type="presOf" srcId="{1BFDBB9A-6309-4324-B28B-78A93806F9C0}" destId="{6A4CEA93-C6FA-489C-B415-6D2FB0161558}" srcOrd="0" destOrd="2" presId="urn:microsoft.com/office/officeart/2016/7/layout/VerticalSolidActionList"/>
    <dgm:cxn modelId="{2752B0C5-D14B-420D-A145-27213448C206}" srcId="{24BA5CBC-EAA4-40DD-B27A-D30ECECC3291}" destId="{B6D5EDCB-887E-4F37-B3AC-47B32E59CC12}" srcOrd="0" destOrd="0" parTransId="{800E152D-4E63-43D8-BD66-058EA17F9AFF}" sibTransId="{197A66B8-D3DE-4ED6-9B7C-5F6D7A5A593E}"/>
    <dgm:cxn modelId="{E7EC93DA-736C-4F94-81E3-13BBBBD8DB8B}" srcId="{5B2567C3-2754-48DF-8988-B0EC3C69B206}" destId="{8B5C40E3-E710-49FC-A255-7CC68C7B8604}" srcOrd="0" destOrd="0" parTransId="{6B714F71-0D32-43F1-9F14-1FFEFD2C4254}" sibTransId="{D607140C-80B4-4069-A967-E61A4C79C692}"/>
    <dgm:cxn modelId="{3525DFE3-5845-4A3C-BB10-989248524B1E}" type="presOf" srcId="{E18A5465-83BB-4E36-A8A7-2A4DCA2B29CF}" destId="{833F15D9-E3D4-466F-B961-295C264023DE}" srcOrd="0" destOrd="2" presId="urn:microsoft.com/office/officeart/2016/7/layout/VerticalSolidActionList"/>
    <dgm:cxn modelId="{F69357FE-A094-4BAD-B2FA-B71D8BDF68F5}" srcId="{5B2567C3-2754-48DF-8988-B0EC3C69B206}" destId="{E18A5465-83BB-4E36-A8A7-2A4DCA2B29CF}" srcOrd="1" destOrd="0" parTransId="{83140F56-0BB4-4503-BCB2-C490F964DF2F}" sibTransId="{6D975D92-38AE-4C5B-9DC5-FC04C733EA32}"/>
    <dgm:cxn modelId="{C48CB430-24C3-41A1-B9EC-A70596A64C7C}" type="presParOf" srcId="{45A5E6CC-8613-45E0-84E0-DD797D09D1BD}" destId="{9F605399-CFEF-4CBC-9D83-D930C79E395F}" srcOrd="0" destOrd="0" presId="urn:microsoft.com/office/officeart/2016/7/layout/VerticalSolidActionList"/>
    <dgm:cxn modelId="{28CDE8A0-C499-4448-AD10-F17A98DF51CB}" type="presParOf" srcId="{9F605399-CFEF-4CBC-9D83-D930C79E395F}" destId="{BBEDDE06-DAA4-44AE-B91A-89790208AF01}" srcOrd="0" destOrd="0" presId="urn:microsoft.com/office/officeart/2016/7/layout/VerticalSolidActionList"/>
    <dgm:cxn modelId="{053478CF-EEDD-4A51-9E8F-D33D241E76F9}" type="presParOf" srcId="{9F605399-CFEF-4CBC-9D83-D930C79E395F}" destId="{6A4CEA93-C6FA-489C-B415-6D2FB0161558}" srcOrd="1" destOrd="0" presId="urn:microsoft.com/office/officeart/2016/7/layout/VerticalSolidActionList"/>
    <dgm:cxn modelId="{385F4220-D8C4-488B-8DA3-7CBA2A152F98}" type="presParOf" srcId="{45A5E6CC-8613-45E0-84E0-DD797D09D1BD}" destId="{E038EC49-D6FE-43C5-A17E-E2BFD444F64D}" srcOrd="1" destOrd="0" presId="urn:microsoft.com/office/officeart/2016/7/layout/VerticalSolidActionList"/>
    <dgm:cxn modelId="{9A556E76-E6D0-4DAD-8B95-0265439C0B8B}" type="presParOf" srcId="{45A5E6CC-8613-45E0-84E0-DD797D09D1BD}" destId="{25A6555D-A134-4C28-93E3-13431452C18B}" srcOrd="2" destOrd="0" presId="urn:microsoft.com/office/officeart/2016/7/layout/VerticalSolidActionList"/>
    <dgm:cxn modelId="{907288BD-D346-4599-970F-7753AE17C7BC}" type="presParOf" srcId="{25A6555D-A134-4C28-93E3-13431452C18B}" destId="{844479B2-7B57-49A6-AC2D-FA3273F6F890}" srcOrd="0" destOrd="0" presId="urn:microsoft.com/office/officeart/2016/7/layout/VerticalSolidActionList"/>
    <dgm:cxn modelId="{20DEC4A7-5407-4F51-A3FF-5C245A1F07BF}" type="presParOf" srcId="{25A6555D-A134-4C28-93E3-13431452C18B}" destId="{833F15D9-E3D4-466F-B961-295C264023D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4168F1-FA53-4A9C-B518-D081AD523EE8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07CB532-2E28-480D-9522-E521B896CAEA}">
      <dgm:prSet/>
      <dgm:spPr/>
      <dgm:t>
        <a:bodyPr/>
        <a:lstStyle/>
        <a:p>
          <a:r>
            <a:rPr lang="en-US" sz="2600"/>
            <a:t>Break</a:t>
          </a:r>
        </a:p>
      </dgm:t>
    </dgm:pt>
    <dgm:pt modelId="{21AE5D11-72CA-422F-8AAF-5050C2B72C23}" type="parTrans" cxnId="{36B18B0E-2D00-42A2-AA44-4389BC4EE3D3}">
      <dgm:prSet/>
      <dgm:spPr/>
      <dgm:t>
        <a:bodyPr/>
        <a:lstStyle/>
        <a:p>
          <a:endParaRPr lang="en-US"/>
        </a:p>
      </dgm:t>
    </dgm:pt>
    <dgm:pt modelId="{1A10B2E0-A5C8-442D-80FA-DCD1F4FC6BBE}" type="sibTrans" cxnId="{36B18B0E-2D00-42A2-AA44-4389BC4EE3D3}">
      <dgm:prSet phldrT="1"/>
      <dgm:spPr/>
      <dgm:t>
        <a:bodyPr/>
        <a:lstStyle/>
        <a:p>
          <a:r>
            <a:rPr lang="en-US" dirty="0"/>
            <a:t>1</a:t>
          </a:r>
        </a:p>
      </dgm:t>
    </dgm:pt>
    <dgm:pt modelId="{C0525D2B-BDF0-497E-8207-E35E07142F86}">
      <dgm:prSet custT="1"/>
      <dgm:spPr/>
      <dgm:t>
        <a:bodyPr/>
        <a:lstStyle/>
        <a:p>
          <a:r>
            <a:rPr lang="en-US" sz="1700" dirty="0"/>
            <a:t>Break ‘Urban’ and ‘Rural’ into smaller sections (very rural, partially urban, etc.)</a:t>
          </a:r>
        </a:p>
      </dgm:t>
    </dgm:pt>
    <dgm:pt modelId="{7FAAD5D3-73B0-42A1-A800-0B56B94F33E2}" type="parTrans" cxnId="{AF0DC277-DDB0-4B11-A478-DD630F352C4C}">
      <dgm:prSet/>
      <dgm:spPr/>
      <dgm:t>
        <a:bodyPr/>
        <a:lstStyle/>
        <a:p>
          <a:endParaRPr lang="en-US"/>
        </a:p>
      </dgm:t>
    </dgm:pt>
    <dgm:pt modelId="{99DC9C3B-BA77-4685-B798-E2CEF2864A7A}" type="sibTrans" cxnId="{AF0DC277-DDB0-4B11-A478-DD630F352C4C}">
      <dgm:prSet/>
      <dgm:spPr/>
      <dgm:t>
        <a:bodyPr/>
        <a:lstStyle/>
        <a:p>
          <a:endParaRPr lang="en-US"/>
        </a:p>
      </dgm:t>
    </dgm:pt>
    <dgm:pt modelId="{6D271B69-F942-4ECB-BA9B-A4102F893A73}">
      <dgm:prSet/>
      <dgm:spPr/>
      <dgm:t>
        <a:bodyPr/>
        <a:lstStyle/>
        <a:p>
          <a:r>
            <a:rPr lang="en-US" sz="2600"/>
            <a:t>Test</a:t>
          </a:r>
        </a:p>
      </dgm:t>
    </dgm:pt>
    <dgm:pt modelId="{ACF213D4-2E2D-4082-8AA1-CF9339DD9A43}" type="parTrans" cxnId="{518E79EB-18EC-47D6-9248-CC594B638689}">
      <dgm:prSet/>
      <dgm:spPr/>
      <dgm:t>
        <a:bodyPr/>
        <a:lstStyle/>
        <a:p>
          <a:endParaRPr lang="en-US"/>
        </a:p>
      </dgm:t>
    </dgm:pt>
    <dgm:pt modelId="{6A3E6DAE-6256-462B-8DA8-042905FB7917}" type="sibTrans" cxnId="{518E79EB-18EC-47D6-9248-CC594B638689}">
      <dgm:prSet phldrT="2"/>
      <dgm:spPr/>
      <dgm:t>
        <a:bodyPr/>
        <a:lstStyle/>
        <a:p>
          <a:r>
            <a:rPr lang="en-US" dirty="0"/>
            <a:t>2</a:t>
          </a:r>
        </a:p>
      </dgm:t>
    </dgm:pt>
    <dgm:pt modelId="{E8D30E37-E66E-4CB3-827C-29D6F4815026}">
      <dgm:prSet custT="1"/>
      <dgm:spPr/>
      <dgm:t>
        <a:bodyPr/>
        <a:lstStyle/>
        <a:p>
          <a:r>
            <a:rPr lang="en-US" sz="1700" dirty="0"/>
            <a:t>Test more variables against each other (cost of living vs income vs education)</a:t>
          </a:r>
        </a:p>
      </dgm:t>
    </dgm:pt>
    <dgm:pt modelId="{9E390DD7-80FF-4DBE-B5D7-EE0E6698D458}" type="parTrans" cxnId="{64E5C6B2-23A4-499A-8601-2F0A9F7017E8}">
      <dgm:prSet/>
      <dgm:spPr/>
      <dgm:t>
        <a:bodyPr/>
        <a:lstStyle/>
        <a:p>
          <a:endParaRPr lang="en-US"/>
        </a:p>
      </dgm:t>
    </dgm:pt>
    <dgm:pt modelId="{6DC7A2AB-3895-49EB-92A0-CCF70D14310F}" type="sibTrans" cxnId="{64E5C6B2-23A4-499A-8601-2F0A9F7017E8}">
      <dgm:prSet/>
      <dgm:spPr/>
      <dgm:t>
        <a:bodyPr/>
        <a:lstStyle/>
        <a:p>
          <a:endParaRPr lang="en-US"/>
        </a:p>
      </dgm:t>
    </dgm:pt>
    <dgm:pt modelId="{5C50D234-5175-4E29-A879-297ADFFA4DD5}">
      <dgm:prSet/>
      <dgm:spPr/>
      <dgm:t>
        <a:bodyPr/>
        <a:lstStyle/>
        <a:p>
          <a:r>
            <a:rPr lang="en-US" sz="2600"/>
            <a:t>Get</a:t>
          </a:r>
        </a:p>
      </dgm:t>
    </dgm:pt>
    <dgm:pt modelId="{D0A9E2E5-7126-42CB-BD93-41F7FB7D9644}" type="parTrans" cxnId="{803A449D-B43A-43E9-96E3-44E0FE0D4C4C}">
      <dgm:prSet/>
      <dgm:spPr/>
      <dgm:t>
        <a:bodyPr/>
        <a:lstStyle/>
        <a:p>
          <a:endParaRPr lang="en-US"/>
        </a:p>
      </dgm:t>
    </dgm:pt>
    <dgm:pt modelId="{D1ACA4D9-8CAF-425C-9F62-4DB01EADBAC6}" type="sibTrans" cxnId="{803A449D-B43A-43E9-96E3-44E0FE0D4C4C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B3394E9F-7B63-49D9-A78E-4C091C6D4D5A}">
      <dgm:prSet custT="1"/>
      <dgm:spPr/>
      <dgm:t>
        <a:bodyPr/>
        <a:lstStyle/>
        <a:p>
          <a:r>
            <a:rPr lang="en-US" sz="1700" dirty="0"/>
            <a:t>Get a scatter plot to visualize useful data (urban &amp; rural diversity</a:t>
          </a:r>
        </a:p>
      </dgm:t>
    </dgm:pt>
    <dgm:pt modelId="{2E17EB6B-38DC-474F-8119-031EB7B3B94A}" type="parTrans" cxnId="{09DDB7BB-6F5F-4B23-8614-CA697CB9F641}">
      <dgm:prSet/>
      <dgm:spPr/>
      <dgm:t>
        <a:bodyPr/>
        <a:lstStyle/>
        <a:p>
          <a:endParaRPr lang="en-US"/>
        </a:p>
      </dgm:t>
    </dgm:pt>
    <dgm:pt modelId="{714D7B03-670F-4FA7-82C8-0D3044105A3E}" type="sibTrans" cxnId="{09DDB7BB-6F5F-4B23-8614-CA697CB9F641}">
      <dgm:prSet/>
      <dgm:spPr/>
      <dgm:t>
        <a:bodyPr/>
        <a:lstStyle/>
        <a:p>
          <a:endParaRPr lang="en-US"/>
        </a:p>
      </dgm:t>
    </dgm:pt>
    <dgm:pt modelId="{161D87B1-A45E-463D-822A-31B0098B6118}" type="pres">
      <dgm:prSet presAssocID="{B14168F1-FA53-4A9C-B518-D081AD523EE8}" presName="linearFlow" presStyleCnt="0">
        <dgm:presLayoutVars>
          <dgm:dir/>
          <dgm:animLvl val="lvl"/>
          <dgm:resizeHandles val="exact"/>
        </dgm:presLayoutVars>
      </dgm:prSet>
      <dgm:spPr/>
    </dgm:pt>
    <dgm:pt modelId="{EC4416A3-9D18-4AE5-8BA9-0DE23CCE078D}" type="pres">
      <dgm:prSet presAssocID="{807CB532-2E28-480D-9522-E521B896CAEA}" presName="compositeNode" presStyleCnt="0"/>
      <dgm:spPr/>
    </dgm:pt>
    <dgm:pt modelId="{505301F7-0562-478D-970C-3AF453B36566}" type="pres">
      <dgm:prSet presAssocID="{807CB532-2E28-480D-9522-E521B896CAE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CCFB35D-A647-4F56-AFB6-8AC5527EDEC6}" type="pres">
      <dgm:prSet presAssocID="{807CB532-2E28-480D-9522-E521B896CAEA}" presName="parSh" presStyleCnt="0"/>
      <dgm:spPr/>
    </dgm:pt>
    <dgm:pt modelId="{B650FF29-58EC-476E-A8F8-4DA3FC889C2E}" type="pres">
      <dgm:prSet presAssocID="{807CB532-2E28-480D-9522-E521B896CAEA}" presName="lineNode" presStyleLbl="alignAccFollowNode1" presStyleIdx="0" presStyleCnt="9"/>
      <dgm:spPr/>
    </dgm:pt>
    <dgm:pt modelId="{BDCAB166-8B3D-423E-97F9-E75B19DAE780}" type="pres">
      <dgm:prSet presAssocID="{807CB532-2E28-480D-9522-E521B896CAEA}" presName="lineArrowNode" presStyleLbl="alignAccFollowNode1" presStyleIdx="1" presStyleCnt="9"/>
      <dgm:spPr/>
    </dgm:pt>
    <dgm:pt modelId="{9FD8472B-1BD7-4759-AB76-3B5DFE87662C}" type="pres">
      <dgm:prSet presAssocID="{1A10B2E0-A5C8-442D-80FA-DCD1F4FC6BBE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43138F97-9F52-4AAB-BF76-A3B2BD2C9332}" type="pres">
      <dgm:prSet presAssocID="{1A10B2E0-A5C8-442D-80FA-DCD1F4FC6BBE}" presName="spacerBetweenCircleAndCallout" presStyleCnt="0">
        <dgm:presLayoutVars/>
      </dgm:prSet>
      <dgm:spPr/>
    </dgm:pt>
    <dgm:pt modelId="{C25A4832-9D1D-4A8C-877B-7BB7B827E86E}" type="pres">
      <dgm:prSet presAssocID="{807CB532-2E28-480D-9522-E521B896CAEA}" presName="nodeText" presStyleLbl="alignAccFollowNode1" presStyleIdx="2" presStyleCnt="9">
        <dgm:presLayoutVars>
          <dgm:bulletEnabled val="1"/>
        </dgm:presLayoutVars>
      </dgm:prSet>
      <dgm:spPr/>
    </dgm:pt>
    <dgm:pt modelId="{4F8C74F5-93A8-45AB-B428-AA1A58EDF7AA}" type="pres">
      <dgm:prSet presAssocID="{1A10B2E0-A5C8-442D-80FA-DCD1F4FC6BBE}" presName="sibTransComposite" presStyleCnt="0"/>
      <dgm:spPr/>
    </dgm:pt>
    <dgm:pt modelId="{2DB6D74E-A226-4425-AF04-639E5CFCCC72}" type="pres">
      <dgm:prSet presAssocID="{6D271B69-F942-4ECB-BA9B-A4102F893A73}" presName="compositeNode" presStyleCnt="0"/>
      <dgm:spPr/>
    </dgm:pt>
    <dgm:pt modelId="{323682AC-782C-4B02-8E26-907F4783F8FA}" type="pres">
      <dgm:prSet presAssocID="{6D271B69-F942-4ECB-BA9B-A4102F893A7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DACC60A-CD97-4DBC-9ED4-C06B2AE82A11}" type="pres">
      <dgm:prSet presAssocID="{6D271B69-F942-4ECB-BA9B-A4102F893A73}" presName="parSh" presStyleCnt="0"/>
      <dgm:spPr/>
    </dgm:pt>
    <dgm:pt modelId="{FE19D3E2-FD6C-419F-8D1E-FF3882A1D2B3}" type="pres">
      <dgm:prSet presAssocID="{6D271B69-F942-4ECB-BA9B-A4102F893A73}" presName="lineNode" presStyleLbl="alignAccFollowNode1" presStyleIdx="3" presStyleCnt="9"/>
      <dgm:spPr/>
    </dgm:pt>
    <dgm:pt modelId="{2DA33D4D-B1C5-4FCE-851E-8AD9B7C7ABC8}" type="pres">
      <dgm:prSet presAssocID="{6D271B69-F942-4ECB-BA9B-A4102F893A73}" presName="lineArrowNode" presStyleLbl="alignAccFollowNode1" presStyleIdx="4" presStyleCnt="9"/>
      <dgm:spPr/>
    </dgm:pt>
    <dgm:pt modelId="{BD2C0FCA-ED95-4E24-8663-277E9C0C778B}" type="pres">
      <dgm:prSet presAssocID="{6A3E6DAE-6256-462B-8DA8-042905FB7917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4A85AC2B-2E78-4836-B668-3A2DA32E49D5}" type="pres">
      <dgm:prSet presAssocID="{6A3E6DAE-6256-462B-8DA8-042905FB7917}" presName="spacerBetweenCircleAndCallout" presStyleCnt="0">
        <dgm:presLayoutVars/>
      </dgm:prSet>
      <dgm:spPr/>
    </dgm:pt>
    <dgm:pt modelId="{DD31DED7-6A33-4668-91AA-B050EFB89DF9}" type="pres">
      <dgm:prSet presAssocID="{6D271B69-F942-4ECB-BA9B-A4102F893A73}" presName="nodeText" presStyleLbl="alignAccFollowNode1" presStyleIdx="5" presStyleCnt="9">
        <dgm:presLayoutVars>
          <dgm:bulletEnabled val="1"/>
        </dgm:presLayoutVars>
      </dgm:prSet>
      <dgm:spPr/>
    </dgm:pt>
    <dgm:pt modelId="{AB42FB0E-7870-4CFD-A170-D8B057CD6EB9}" type="pres">
      <dgm:prSet presAssocID="{6A3E6DAE-6256-462B-8DA8-042905FB7917}" presName="sibTransComposite" presStyleCnt="0"/>
      <dgm:spPr/>
    </dgm:pt>
    <dgm:pt modelId="{77A66F50-20BD-4F64-AB0B-4DBE71D7F14F}" type="pres">
      <dgm:prSet presAssocID="{5C50D234-5175-4E29-A879-297ADFFA4DD5}" presName="compositeNode" presStyleCnt="0"/>
      <dgm:spPr/>
    </dgm:pt>
    <dgm:pt modelId="{B4955DB0-9A78-4ED3-BB9A-B2BE55C11A12}" type="pres">
      <dgm:prSet presAssocID="{5C50D234-5175-4E29-A879-297ADFFA4DD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AB2FB5A-6AC2-4F86-ACE8-B70A6B25A5F7}" type="pres">
      <dgm:prSet presAssocID="{5C50D234-5175-4E29-A879-297ADFFA4DD5}" presName="parSh" presStyleCnt="0"/>
      <dgm:spPr/>
    </dgm:pt>
    <dgm:pt modelId="{722294AE-3BC5-4914-A8C8-07369ABD7083}" type="pres">
      <dgm:prSet presAssocID="{5C50D234-5175-4E29-A879-297ADFFA4DD5}" presName="lineNode" presStyleLbl="alignAccFollowNode1" presStyleIdx="6" presStyleCnt="9"/>
      <dgm:spPr/>
    </dgm:pt>
    <dgm:pt modelId="{3A824D87-8DBB-4486-9F1D-84F4859E88A0}" type="pres">
      <dgm:prSet presAssocID="{5C50D234-5175-4E29-A879-297ADFFA4DD5}" presName="lineArrowNode" presStyleLbl="alignAccFollowNode1" presStyleIdx="7" presStyleCnt="9"/>
      <dgm:spPr/>
    </dgm:pt>
    <dgm:pt modelId="{93ED37DB-A78F-4671-95A8-686DB9D29B5E}" type="pres">
      <dgm:prSet presAssocID="{D1ACA4D9-8CAF-425C-9F62-4DB01EADBAC6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7EF2472F-9BDC-4605-A1F0-3F62F72C1BB2}" type="pres">
      <dgm:prSet presAssocID="{D1ACA4D9-8CAF-425C-9F62-4DB01EADBAC6}" presName="spacerBetweenCircleAndCallout" presStyleCnt="0">
        <dgm:presLayoutVars/>
      </dgm:prSet>
      <dgm:spPr/>
    </dgm:pt>
    <dgm:pt modelId="{E787F74B-04AF-4FC9-B82D-7F14AA6DE801}" type="pres">
      <dgm:prSet presAssocID="{5C50D234-5175-4E29-A879-297ADFFA4DD5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36B18B0E-2D00-42A2-AA44-4389BC4EE3D3}" srcId="{B14168F1-FA53-4A9C-B518-D081AD523EE8}" destId="{807CB532-2E28-480D-9522-E521B896CAEA}" srcOrd="0" destOrd="0" parTransId="{21AE5D11-72CA-422F-8AAF-5050C2B72C23}" sibTransId="{1A10B2E0-A5C8-442D-80FA-DCD1F4FC6BBE}"/>
    <dgm:cxn modelId="{89DACD10-2E98-4581-9DFB-BB45CB6F78E3}" type="presOf" srcId="{C0525D2B-BDF0-497E-8207-E35E07142F86}" destId="{C25A4832-9D1D-4A8C-877B-7BB7B827E86E}" srcOrd="0" destOrd="1" presId="urn:microsoft.com/office/officeart/2016/7/layout/LinearArrowProcessNumbered"/>
    <dgm:cxn modelId="{3DFEA42D-0F9D-4783-8A11-9A792A3F76C6}" type="presOf" srcId="{D1ACA4D9-8CAF-425C-9F62-4DB01EADBAC6}" destId="{93ED37DB-A78F-4671-95A8-686DB9D29B5E}" srcOrd="0" destOrd="0" presId="urn:microsoft.com/office/officeart/2016/7/layout/LinearArrowProcessNumbered"/>
    <dgm:cxn modelId="{74743F3A-A5E5-437B-A40C-C1AA20C96FE0}" type="presOf" srcId="{5C50D234-5175-4E29-A879-297ADFFA4DD5}" destId="{E787F74B-04AF-4FC9-B82D-7F14AA6DE801}" srcOrd="0" destOrd="0" presId="urn:microsoft.com/office/officeart/2016/7/layout/LinearArrowProcessNumbered"/>
    <dgm:cxn modelId="{ACB2E93B-A950-45E3-A00C-892ADDAF11C5}" type="presOf" srcId="{B14168F1-FA53-4A9C-B518-D081AD523EE8}" destId="{161D87B1-A45E-463D-822A-31B0098B6118}" srcOrd="0" destOrd="0" presId="urn:microsoft.com/office/officeart/2016/7/layout/LinearArrowProcessNumbered"/>
    <dgm:cxn modelId="{FFD5FE46-F331-4FD8-8608-ABCEAA692703}" type="presOf" srcId="{807CB532-2E28-480D-9522-E521B896CAEA}" destId="{C25A4832-9D1D-4A8C-877B-7BB7B827E86E}" srcOrd="0" destOrd="0" presId="urn:microsoft.com/office/officeart/2016/7/layout/LinearArrowProcessNumbered"/>
    <dgm:cxn modelId="{AF0DC277-DDB0-4B11-A478-DD630F352C4C}" srcId="{807CB532-2E28-480D-9522-E521B896CAEA}" destId="{C0525D2B-BDF0-497E-8207-E35E07142F86}" srcOrd="0" destOrd="0" parTransId="{7FAAD5D3-73B0-42A1-A800-0B56B94F33E2}" sibTransId="{99DC9C3B-BA77-4685-B798-E2CEF2864A7A}"/>
    <dgm:cxn modelId="{7D8E2F7F-F67E-4CC5-9BA9-7D90FE13AE33}" type="presOf" srcId="{6D271B69-F942-4ECB-BA9B-A4102F893A73}" destId="{DD31DED7-6A33-4668-91AA-B050EFB89DF9}" srcOrd="0" destOrd="0" presId="urn:microsoft.com/office/officeart/2016/7/layout/LinearArrowProcessNumbered"/>
    <dgm:cxn modelId="{28625D8A-B51A-46F3-B013-7F976FA25691}" type="presOf" srcId="{B3394E9F-7B63-49D9-A78E-4C091C6D4D5A}" destId="{E787F74B-04AF-4FC9-B82D-7F14AA6DE801}" srcOrd="0" destOrd="1" presId="urn:microsoft.com/office/officeart/2016/7/layout/LinearArrowProcessNumbered"/>
    <dgm:cxn modelId="{803A449D-B43A-43E9-96E3-44E0FE0D4C4C}" srcId="{B14168F1-FA53-4A9C-B518-D081AD523EE8}" destId="{5C50D234-5175-4E29-A879-297ADFFA4DD5}" srcOrd="2" destOrd="0" parTransId="{D0A9E2E5-7126-42CB-BD93-41F7FB7D9644}" sibTransId="{D1ACA4D9-8CAF-425C-9F62-4DB01EADBAC6}"/>
    <dgm:cxn modelId="{64E5C6B2-23A4-499A-8601-2F0A9F7017E8}" srcId="{6D271B69-F942-4ECB-BA9B-A4102F893A73}" destId="{E8D30E37-E66E-4CB3-827C-29D6F4815026}" srcOrd="0" destOrd="0" parTransId="{9E390DD7-80FF-4DBE-B5D7-EE0E6698D458}" sibTransId="{6DC7A2AB-3895-49EB-92A0-CCF70D14310F}"/>
    <dgm:cxn modelId="{09DDB7BB-6F5F-4B23-8614-CA697CB9F641}" srcId="{5C50D234-5175-4E29-A879-297ADFFA4DD5}" destId="{B3394E9F-7B63-49D9-A78E-4C091C6D4D5A}" srcOrd="0" destOrd="0" parTransId="{2E17EB6B-38DC-474F-8119-031EB7B3B94A}" sibTransId="{714D7B03-670F-4FA7-82C8-0D3044105A3E}"/>
    <dgm:cxn modelId="{518E79EB-18EC-47D6-9248-CC594B638689}" srcId="{B14168F1-FA53-4A9C-B518-D081AD523EE8}" destId="{6D271B69-F942-4ECB-BA9B-A4102F893A73}" srcOrd="1" destOrd="0" parTransId="{ACF213D4-2E2D-4082-8AA1-CF9339DD9A43}" sibTransId="{6A3E6DAE-6256-462B-8DA8-042905FB7917}"/>
    <dgm:cxn modelId="{40287FED-FB26-40CF-84C5-1BF06E3FBCBB}" type="presOf" srcId="{E8D30E37-E66E-4CB3-827C-29D6F4815026}" destId="{DD31DED7-6A33-4668-91AA-B050EFB89DF9}" srcOrd="0" destOrd="1" presId="urn:microsoft.com/office/officeart/2016/7/layout/LinearArrowProcessNumbered"/>
    <dgm:cxn modelId="{5F2093EF-73F7-404F-933D-8F28CA21865C}" type="presOf" srcId="{1A10B2E0-A5C8-442D-80FA-DCD1F4FC6BBE}" destId="{9FD8472B-1BD7-4759-AB76-3B5DFE87662C}" srcOrd="0" destOrd="0" presId="urn:microsoft.com/office/officeart/2016/7/layout/LinearArrowProcessNumbered"/>
    <dgm:cxn modelId="{047E5AF5-EEB6-4F30-85B5-EEDE6850DB98}" type="presOf" srcId="{6A3E6DAE-6256-462B-8DA8-042905FB7917}" destId="{BD2C0FCA-ED95-4E24-8663-277E9C0C778B}" srcOrd="0" destOrd="0" presId="urn:microsoft.com/office/officeart/2016/7/layout/LinearArrowProcessNumbered"/>
    <dgm:cxn modelId="{BF5ABFAE-7FE5-4F2A-AD66-5781BA5464E2}" type="presParOf" srcId="{161D87B1-A45E-463D-822A-31B0098B6118}" destId="{EC4416A3-9D18-4AE5-8BA9-0DE23CCE078D}" srcOrd="0" destOrd="0" presId="urn:microsoft.com/office/officeart/2016/7/layout/LinearArrowProcessNumbered"/>
    <dgm:cxn modelId="{C4DA49C5-772B-48CF-9B12-FED52D5FD1E9}" type="presParOf" srcId="{EC4416A3-9D18-4AE5-8BA9-0DE23CCE078D}" destId="{505301F7-0562-478D-970C-3AF453B36566}" srcOrd="0" destOrd="0" presId="urn:microsoft.com/office/officeart/2016/7/layout/LinearArrowProcessNumbered"/>
    <dgm:cxn modelId="{6BF6CEBF-EDFB-4783-BA8C-25FE7A310E73}" type="presParOf" srcId="{EC4416A3-9D18-4AE5-8BA9-0DE23CCE078D}" destId="{DCCFB35D-A647-4F56-AFB6-8AC5527EDEC6}" srcOrd="1" destOrd="0" presId="urn:microsoft.com/office/officeart/2016/7/layout/LinearArrowProcessNumbered"/>
    <dgm:cxn modelId="{BD1B0BD0-F08E-4B2C-AFF4-BBA7977A5A7B}" type="presParOf" srcId="{DCCFB35D-A647-4F56-AFB6-8AC5527EDEC6}" destId="{B650FF29-58EC-476E-A8F8-4DA3FC889C2E}" srcOrd="0" destOrd="0" presId="urn:microsoft.com/office/officeart/2016/7/layout/LinearArrowProcessNumbered"/>
    <dgm:cxn modelId="{B8136AC4-77ED-4FC6-A5A5-5F35DDF55D39}" type="presParOf" srcId="{DCCFB35D-A647-4F56-AFB6-8AC5527EDEC6}" destId="{BDCAB166-8B3D-423E-97F9-E75B19DAE780}" srcOrd="1" destOrd="0" presId="urn:microsoft.com/office/officeart/2016/7/layout/LinearArrowProcessNumbered"/>
    <dgm:cxn modelId="{63230B55-7E0D-48C2-9F42-12C7F6524853}" type="presParOf" srcId="{DCCFB35D-A647-4F56-AFB6-8AC5527EDEC6}" destId="{9FD8472B-1BD7-4759-AB76-3B5DFE87662C}" srcOrd="2" destOrd="0" presId="urn:microsoft.com/office/officeart/2016/7/layout/LinearArrowProcessNumbered"/>
    <dgm:cxn modelId="{24021CC4-9FED-4A86-B710-F29AA03338E1}" type="presParOf" srcId="{DCCFB35D-A647-4F56-AFB6-8AC5527EDEC6}" destId="{43138F97-9F52-4AAB-BF76-A3B2BD2C9332}" srcOrd="3" destOrd="0" presId="urn:microsoft.com/office/officeart/2016/7/layout/LinearArrowProcessNumbered"/>
    <dgm:cxn modelId="{6B9FB6F6-39DD-4A7B-A3C6-7E5FDE2ED1C3}" type="presParOf" srcId="{EC4416A3-9D18-4AE5-8BA9-0DE23CCE078D}" destId="{C25A4832-9D1D-4A8C-877B-7BB7B827E86E}" srcOrd="2" destOrd="0" presId="urn:microsoft.com/office/officeart/2016/7/layout/LinearArrowProcessNumbered"/>
    <dgm:cxn modelId="{017FA44E-214B-451C-9BE3-8E640ED17E09}" type="presParOf" srcId="{161D87B1-A45E-463D-822A-31B0098B6118}" destId="{4F8C74F5-93A8-45AB-B428-AA1A58EDF7AA}" srcOrd="1" destOrd="0" presId="urn:microsoft.com/office/officeart/2016/7/layout/LinearArrowProcessNumbered"/>
    <dgm:cxn modelId="{F755F957-49F9-41BD-B3AC-81B2733B571B}" type="presParOf" srcId="{161D87B1-A45E-463D-822A-31B0098B6118}" destId="{2DB6D74E-A226-4425-AF04-639E5CFCCC72}" srcOrd="2" destOrd="0" presId="urn:microsoft.com/office/officeart/2016/7/layout/LinearArrowProcessNumbered"/>
    <dgm:cxn modelId="{0FA104BB-7A3B-4D26-8F81-17E10C432327}" type="presParOf" srcId="{2DB6D74E-A226-4425-AF04-639E5CFCCC72}" destId="{323682AC-782C-4B02-8E26-907F4783F8FA}" srcOrd="0" destOrd="0" presId="urn:microsoft.com/office/officeart/2016/7/layout/LinearArrowProcessNumbered"/>
    <dgm:cxn modelId="{148E23AB-8D7D-40CA-8FFC-5B7991B5FECD}" type="presParOf" srcId="{2DB6D74E-A226-4425-AF04-639E5CFCCC72}" destId="{1DACC60A-CD97-4DBC-9ED4-C06B2AE82A11}" srcOrd="1" destOrd="0" presId="urn:microsoft.com/office/officeart/2016/7/layout/LinearArrowProcessNumbered"/>
    <dgm:cxn modelId="{5034EB12-9D24-4272-AC7D-08454B88BB32}" type="presParOf" srcId="{1DACC60A-CD97-4DBC-9ED4-C06B2AE82A11}" destId="{FE19D3E2-FD6C-419F-8D1E-FF3882A1D2B3}" srcOrd="0" destOrd="0" presId="urn:microsoft.com/office/officeart/2016/7/layout/LinearArrowProcessNumbered"/>
    <dgm:cxn modelId="{DA34F0DA-CD1B-40FC-96AB-4A4545C4C9F9}" type="presParOf" srcId="{1DACC60A-CD97-4DBC-9ED4-C06B2AE82A11}" destId="{2DA33D4D-B1C5-4FCE-851E-8AD9B7C7ABC8}" srcOrd="1" destOrd="0" presId="urn:microsoft.com/office/officeart/2016/7/layout/LinearArrowProcessNumbered"/>
    <dgm:cxn modelId="{F9203E02-88DB-4FAD-B7E8-A32636D3D3E6}" type="presParOf" srcId="{1DACC60A-CD97-4DBC-9ED4-C06B2AE82A11}" destId="{BD2C0FCA-ED95-4E24-8663-277E9C0C778B}" srcOrd="2" destOrd="0" presId="urn:microsoft.com/office/officeart/2016/7/layout/LinearArrowProcessNumbered"/>
    <dgm:cxn modelId="{421123F7-A431-449C-84AE-B08A8B9B88C4}" type="presParOf" srcId="{1DACC60A-CD97-4DBC-9ED4-C06B2AE82A11}" destId="{4A85AC2B-2E78-4836-B668-3A2DA32E49D5}" srcOrd="3" destOrd="0" presId="urn:microsoft.com/office/officeart/2016/7/layout/LinearArrowProcessNumbered"/>
    <dgm:cxn modelId="{9FE30114-93AC-4408-8708-E63DA5488EC5}" type="presParOf" srcId="{2DB6D74E-A226-4425-AF04-639E5CFCCC72}" destId="{DD31DED7-6A33-4668-91AA-B050EFB89DF9}" srcOrd="2" destOrd="0" presId="urn:microsoft.com/office/officeart/2016/7/layout/LinearArrowProcessNumbered"/>
    <dgm:cxn modelId="{0804128D-E9C1-4BC8-9A34-CEDEC30A1667}" type="presParOf" srcId="{161D87B1-A45E-463D-822A-31B0098B6118}" destId="{AB42FB0E-7870-4CFD-A170-D8B057CD6EB9}" srcOrd="3" destOrd="0" presId="urn:microsoft.com/office/officeart/2016/7/layout/LinearArrowProcessNumbered"/>
    <dgm:cxn modelId="{AD9D9907-959D-4C2E-A46B-BFF86629F4C3}" type="presParOf" srcId="{161D87B1-A45E-463D-822A-31B0098B6118}" destId="{77A66F50-20BD-4F64-AB0B-4DBE71D7F14F}" srcOrd="4" destOrd="0" presId="urn:microsoft.com/office/officeart/2016/7/layout/LinearArrowProcessNumbered"/>
    <dgm:cxn modelId="{4E13F2A9-8A2A-42CD-85FA-9269FB8D3E62}" type="presParOf" srcId="{77A66F50-20BD-4F64-AB0B-4DBE71D7F14F}" destId="{B4955DB0-9A78-4ED3-BB9A-B2BE55C11A12}" srcOrd="0" destOrd="0" presId="urn:microsoft.com/office/officeart/2016/7/layout/LinearArrowProcessNumbered"/>
    <dgm:cxn modelId="{41126A4B-ED13-43D3-B425-AEA32CFA734B}" type="presParOf" srcId="{77A66F50-20BD-4F64-AB0B-4DBE71D7F14F}" destId="{7AB2FB5A-6AC2-4F86-ACE8-B70A6B25A5F7}" srcOrd="1" destOrd="0" presId="urn:microsoft.com/office/officeart/2016/7/layout/LinearArrowProcessNumbered"/>
    <dgm:cxn modelId="{B5DF6D36-CFB1-46CE-B08C-120687863AF6}" type="presParOf" srcId="{7AB2FB5A-6AC2-4F86-ACE8-B70A6B25A5F7}" destId="{722294AE-3BC5-4914-A8C8-07369ABD7083}" srcOrd="0" destOrd="0" presId="urn:microsoft.com/office/officeart/2016/7/layout/LinearArrowProcessNumbered"/>
    <dgm:cxn modelId="{800185DA-3014-44C9-A620-286C59F58D2F}" type="presParOf" srcId="{7AB2FB5A-6AC2-4F86-ACE8-B70A6B25A5F7}" destId="{3A824D87-8DBB-4486-9F1D-84F4859E88A0}" srcOrd="1" destOrd="0" presId="urn:microsoft.com/office/officeart/2016/7/layout/LinearArrowProcessNumbered"/>
    <dgm:cxn modelId="{8D3EA576-F1AB-450F-9976-9BC89D024AEC}" type="presParOf" srcId="{7AB2FB5A-6AC2-4F86-ACE8-B70A6B25A5F7}" destId="{93ED37DB-A78F-4671-95A8-686DB9D29B5E}" srcOrd="2" destOrd="0" presId="urn:microsoft.com/office/officeart/2016/7/layout/LinearArrowProcessNumbered"/>
    <dgm:cxn modelId="{59BFEB5E-E3B9-4155-9546-F2AC7311345E}" type="presParOf" srcId="{7AB2FB5A-6AC2-4F86-ACE8-B70A6B25A5F7}" destId="{7EF2472F-9BDC-4605-A1F0-3F62F72C1BB2}" srcOrd="3" destOrd="0" presId="urn:microsoft.com/office/officeart/2016/7/layout/LinearArrowProcessNumbered"/>
    <dgm:cxn modelId="{8D39F48C-9FDB-4667-8B50-DC648886A553}" type="presParOf" srcId="{77A66F50-20BD-4F64-AB0B-4DBE71D7F14F}" destId="{E787F74B-04AF-4FC9-B82D-7F14AA6DE801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44A1E-CEF0-405F-AF2E-12BF857E5B0C}">
      <dsp:nvSpPr>
        <dsp:cNvPr id="0" name=""/>
        <dsp:cNvSpPr/>
      </dsp:nvSpPr>
      <dsp:spPr>
        <a:xfrm>
          <a:off x="0" y="442850"/>
          <a:ext cx="6513603" cy="64759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Introduction &amp; Overview</a:t>
          </a:r>
        </a:p>
      </dsp:txBody>
      <dsp:txXfrm>
        <a:off x="31613" y="474463"/>
        <a:ext cx="6450377" cy="584369"/>
      </dsp:txXfrm>
    </dsp:sp>
    <dsp:sp modelId="{37125B3C-0404-48C7-A0EC-D71BD0488E6E}">
      <dsp:nvSpPr>
        <dsp:cNvPr id="0" name=""/>
        <dsp:cNvSpPr/>
      </dsp:nvSpPr>
      <dsp:spPr>
        <a:xfrm>
          <a:off x="0" y="1168205"/>
          <a:ext cx="6513603" cy="647595"/>
        </a:xfrm>
        <a:prstGeom prst="roundRect">
          <a:avLst/>
        </a:prstGeom>
        <a:gradFill rotWithShape="0">
          <a:gsLst>
            <a:gs pos="0">
              <a:schemeClr val="accent5">
                <a:hueOff val="-1126424"/>
                <a:satOff val="-2903"/>
                <a:lumOff val="-196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1126424"/>
                <a:satOff val="-2903"/>
                <a:lumOff val="-196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1126424"/>
                <a:satOff val="-2903"/>
                <a:lumOff val="-196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Process (Part I) – Exploration &amp; Cleanup</a:t>
          </a:r>
        </a:p>
      </dsp:txBody>
      <dsp:txXfrm>
        <a:off x="31613" y="1199818"/>
        <a:ext cx="6450377" cy="584369"/>
      </dsp:txXfrm>
    </dsp:sp>
    <dsp:sp modelId="{9E9781E7-1746-4B67-BDA9-16794E8D4D27}">
      <dsp:nvSpPr>
        <dsp:cNvPr id="0" name=""/>
        <dsp:cNvSpPr/>
      </dsp:nvSpPr>
      <dsp:spPr>
        <a:xfrm>
          <a:off x="0" y="1893560"/>
          <a:ext cx="6513603" cy="647595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The Process (Part II) – Analysis</a:t>
          </a:r>
        </a:p>
      </dsp:txBody>
      <dsp:txXfrm>
        <a:off x="31613" y="1925173"/>
        <a:ext cx="6450377" cy="584369"/>
      </dsp:txXfrm>
    </dsp:sp>
    <dsp:sp modelId="{FC3A43F6-9C23-43A9-ADE4-BEEEF1C4A2A9}">
      <dsp:nvSpPr>
        <dsp:cNvPr id="0" name=""/>
        <dsp:cNvSpPr/>
      </dsp:nvSpPr>
      <dsp:spPr>
        <a:xfrm>
          <a:off x="0" y="2618915"/>
          <a:ext cx="6513603" cy="647595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Conclusions</a:t>
          </a:r>
        </a:p>
      </dsp:txBody>
      <dsp:txXfrm>
        <a:off x="31613" y="2650528"/>
        <a:ext cx="6450377" cy="584369"/>
      </dsp:txXfrm>
    </dsp:sp>
    <dsp:sp modelId="{4B013714-8D0F-4ECF-8C14-08ABAA504670}">
      <dsp:nvSpPr>
        <dsp:cNvPr id="0" name=""/>
        <dsp:cNvSpPr/>
      </dsp:nvSpPr>
      <dsp:spPr>
        <a:xfrm>
          <a:off x="0" y="3344270"/>
          <a:ext cx="6513603" cy="647595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Bloopers &amp; Fails</a:t>
          </a:r>
        </a:p>
      </dsp:txBody>
      <dsp:txXfrm>
        <a:off x="31613" y="3375883"/>
        <a:ext cx="6450377" cy="584369"/>
      </dsp:txXfrm>
    </dsp:sp>
    <dsp:sp modelId="{EE0754B0-7C28-429D-8479-0103A2BC5176}">
      <dsp:nvSpPr>
        <dsp:cNvPr id="0" name=""/>
        <dsp:cNvSpPr/>
      </dsp:nvSpPr>
      <dsp:spPr>
        <a:xfrm>
          <a:off x="0" y="4069625"/>
          <a:ext cx="6513603" cy="647595"/>
        </a:xfrm>
        <a:prstGeom prst="roundRect">
          <a:avLst/>
        </a:prstGeom>
        <a:gradFill rotWithShape="0">
          <a:gsLst>
            <a:gs pos="0">
              <a:schemeClr val="accent5">
                <a:hueOff val="-5632119"/>
                <a:satOff val="-14516"/>
                <a:lumOff val="-980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5632119"/>
                <a:satOff val="-14516"/>
                <a:lumOff val="-980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5632119"/>
                <a:satOff val="-14516"/>
                <a:lumOff val="-980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Takeaways/Post Mortem</a:t>
          </a:r>
        </a:p>
      </dsp:txBody>
      <dsp:txXfrm>
        <a:off x="31613" y="4101238"/>
        <a:ext cx="6450377" cy="584369"/>
      </dsp:txXfrm>
    </dsp:sp>
    <dsp:sp modelId="{7D45C442-7BB4-4A53-8439-17B0D9A985FC}">
      <dsp:nvSpPr>
        <dsp:cNvPr id="0" name=""/>
        <dsp:cNvSpPr/>
      </dsp:nvSpPr>
      <dsp:spPr>
        <a:xfrm>
          <a:off x="0" y="4794980"/>
          <a:ext cx="6513603" cy="64759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Questions/Feedback</a:t>
          </a:r>
        </a:p>
      </dsp:txBody>
      <dsp:txXfrm>
        <a:off x="31613" y="4826593"/>
        <a:ext cx="6450377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EF432-A6FC-4008-BC25-89B2A57A482A}">
      <dsp:nvSpPr>
        <dsp:cNvPr id="0" name=""/>
        <dsp:cNvSpPr/>
      </dsp:nvSpPr>
      <dsp:spPr>
        <a:xfrm>
          <a:off x="0" y="0"/>
          <a:ext cx="3286125" cy="408097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2016 Census: Demographic data was sourced from the American Community Survey</a:t>
          </a:r>
        </a:p>
      </dsp:txBody>
      <dsp:txXfrm>
        <a:off x="0" y="1550770"/>
        <a:ext cx="3286125" cy="2448584"/>
      </dsp:txXfrm>
    </dsp:sp>
    <dsp:sp modelId="{F0775F55-FEC8-4245-85FD-59364485BD6A}">
      <dsp:nvSpPr>
        <dsp:cNvPr id="0" name=""/>
        <dsp:cNvSpPr/>
      </dsp:nvSpPr>
      <dsp:spPr>
        <a:xfrm>
          <a:off x="1030916" y="408097"/>
          <a:ext cx="1224292" cy="122429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451" tIns="12700" rIns="954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10209" y="587390"/>
        <a:ext cx="865706" cy="865706"/>
      </dsp:txXfrm>
    </dsp:sp>
    <dsp:sp modelId="{88E17785-A4F6-4BAA-A84F-A4CD65472284}">
      <dsp:nvSpPr>
        <dsp:cNvPr id="0" name=""/>
        <dsp:cNvSpPr/>
      </dsp:nvSpPr>
      <dsp:spPr>
        <a:xfrm>
          <a:off x="0" y="4080902"/>
          <a:ext cx="3286125" cy="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FC4C6AB-0CC0-4B16-B535-BBA3E6FE60BB}">
      <dsp:nvSpPr>
        <dsp:cNvPr id="0" name=""/>
        <dsp:cNvSpPr/>
      </dsp:nvSpPr>
      <dsp:spPr>
        <a:xfrm>
          <a:off x="3614737" y="0"/>
          <a:ext cx="3286125" cy="408097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Google Maps API: Paired with Census data, </a:t>
          </a:r>
          <a:r>
            <a:rPr lang="en-US" sz="2300" kern="1200" dirty="0" err="1"/>
            <a:t>gmaps</a:t>
          </a:r>
          <a:r>
            <a:rPr lang="en-US" sz="2300" kern="1200" dirty="0"/>
            <a:t> was utilized to create maps to display comparisons</a:t>
          </a:r>
        </a:p>
      </dsp:txBody>
      <dsp:txXfrm>
        <a:off x="3614737" y="1550770"/>
        <a:ext cx="3286125" cy="2448584"/>
      </dsp:txXfrm>
    </dsp:sp>
    <dsp:sp modelId="{7AA1DBBE-003C-4E6A-B32A-18494498404F}">
      <dsp:nvSpPr>
        <dsp:cNvPr id="0" name=""/>
        <dsp:cNvSpPr/>
      </dsp:nvSpPr>
      <dsp:spPr>
        <a:xfrm>
          <a:off x="4645653" y="408097"/>
          <a:ext cx="1224292" cy="122429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451" tIns="12700" rIns="954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824946" y="587390"/>
        <a:ext cx="865706" cy="865706"/>
      </dsp:txXfrm>
    </dsp:sp>
    <dsp:sp modelId="{0955C3A3-0EB7-4515-A8F5-62F4CFE4C907}">
      <dsp:nvSpPr>
        <dsp:cNvPr id="0" name=""/>
        <dsp:cNvSpPr/>
      </dsp:nvSpPr>
      <dsp:spPr>
        <a:xfrm>
          <a:off x="3614737" y="4080902"/>
          <a:ext cx="3286125" cy="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86EE27F-2ED6-4134-B74F-78917B4C3E21}">
      <dsp:nvSpPr>
        <dsp:cNvPr id="0" name=""/>
        <dsp:cNvSpPr/>
      </dsp:nvSpPr>
      <dsp:spPr>
        <a:xfrm>
          <a:off x="7229475" y="0"/>
          <a:ext cx="3286125" cy="408097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2010 Census: Data used to determine urban and rural zip codes based on percentage  </a:t>
          </a:r>
        </a:p>
      </dsp:txBody>
      <dsp:txXfrm>
        <a:off x="7229475" y="1550770"/>
        <a:ext cx="3286125" cy="2448584"/>
      </dsp:txXfrm>
    </dsp:sp>
    <dsp:sp modelId="{FD26EC2F-E55F-4B8B-892D-9245B796F039}">
      <dsp:nvSpPr>
        <dsp:cNvPr id="0" name=""/>
        <dsp:cNvSpPr/>
      </dsp:nvSpPr>
      <dsp:spPr>
        <a:xfrm>
          <a:off x="8260391" y="408097"/>
          <a:ext cx="1224292" cy="122429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451" tIns="12700" rIns="9545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39684" y="587390"/>
        <a:ext cx="865706" cy="865706"/>
      </dsp:txXfrm>
    </dsp:sp>
    <dsp:sp modelId="{344196AF-9F91-4D40-9B1C-9CF629AC5ED8}">
      <dsp:nvSpPr>
        <dsp:cNvPr id="0" name=""/>
        <dsp:cNvSpPr/>
      </dsp:nvSpPr>
      <dsp:spPr>
        <a:xfrm>
          <a:off x="7229475" y="4080902"/>
          <a:ext cx="3286125" cy="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8DDAF-D914-4D2E-9856-BB6C175FCF5B}">
      <dsp:nvSpPr>
        <dsp:cNvPr id="0" name=""/>
        <dsp:cNvSpPr/>
      </dsp:nvSpPr>
      <dsp:spPr>
        <a:xfrm>
          <a:off x="0" y="510082"/>
          <a:ext cx="6492875" cy="115478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Demographic data was pulled from the American Community Survey (2016) at Census Block Group level (not the Census API).</a:t>
          </a:r>
        </a:p>
      </dsp:txBody>
      <dsp:txXfrm>
        <a:off x="56372" y="566454"/>
        <a:ext cx="6380131" cy="1042045"/>
      </dsp:txXfrm>
    </dsp:sp>
    <dsp:sp modelId="{F83E5680-E315-4CEF-9821-DB2B74616CDD}">
      <dsp:nvSpPr>
        <dsp:cNvPr id="0" name=""/>
        <dsp:cNvSpPr/>
      </dsp:nvSpPr>
      <dsp:spPr>
        <a:xfrm>
          <a:off x="0" y="1725352"/>
          <a:ext cx="6492875" cy="115478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After formatting Census block group boundaries to JSON files and identifying Census attribute tables, it was determined that ‘Zip Codes’ would be more effective.</a:t>
          </a:r>
        </a:p>
      </dsp:txBody>
      <dsp:txXfrm>
        <a:off x="56372" y="1781724"/>
        <a:ext cx="6380131" cy="1042045"/>
      </dsp:txXfrm>
    </dsp:sp>
    <dsp:sp modelId="{3B3352BC-E493-495B-954A-8B6FB5F04340}">
      <dsp:nvSpPr>
        <dsp:cNvPr id="0" name=""/>
        <dsp:cNvSpPr/>
      </dsp:nvSpPr>
      <dsp:spPr>
        <a:xfrm>
          <a:off x="0" y="2940622"/>
          <a:ext cx="6492875" cy="115478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Census API wrapper allows for a command for all zip codes for the 2016 American Community Survey.</a:t>
          </a:r>
        </a:p>
      </dsp:txBody>
      <dsp:txXfrm>
        <a:off x="56372" y="2996994"/>
        <a:ext cx="6380131" cy="1042045"/>
      </dsp:txXfrm>
    </dsp:sp>
    <dsp:sp modelId="{02BD3CE2-F53E-4DDF-8659-F76704E95A81}">
      <dsp:nvSpPr>
        <dsp:cNvPr id="0" name=""/>
        <dsp:cNvSpPr/>
      </dsp:nvSpPr>
      <dsp:spPr>
        <a:xfrm>
          <a:off x="0" y="4095412"/>
          <a:ext cx="6492875" cy="499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14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This made use of the Census API whereas with the Census Block Group, 25 different csv files were required.</a:t>
          </a:r>
        </a:p>
      </dsp:txBody>
      <dsp:txXfrm>
        <a:off x="0" y="4095412"/>
        <a:ext cx="6492875" cy="4999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CEA93-C6FA-489C-B415-6D2FB0161558}">
      <dsp:nvSpPr>
        <dsp:cNvPr id="0" name=""/>
        <dsp:cNvSpPr/>
      </dsp:nvSpPr>
      <dsp:spPr>
        <a:xfrm>
          <a:off x="1302720" y="517"/>
          <a:ext cx="5210883" cy="28565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725551" rIns="101106" bIns="725551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Using zip codes provided benefits: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Make use of the census API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More data per zip than census block group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Ability to view counties and their rural and urban percentages</a:t>
          </a:r>
        </a:p>
      </dsp:txBody>
      <dsp:txXfrm>
        <a:off x="1302720" y="517"/>
        <a:ext cx="5210883" cy="2856500"/>
      </dsp:txXfrm>
    </dsp:sp>
    <dsp:sp modelId="{BBEDDE06-DAA4-44AE-B91A-89790208AF01}">
      <dsp:nvSpPr>
        <dsp:cNvPr id="0" name=""/>
        <dsp:cNvSpPr/>
      </dsp:nvSpPr>
      <dsp:spPr>
        <a:xfrm>
          <a:off x="0" y="517"/>
          <a:ext cx="1302720" cy="28565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936" tIns="282159" rIns="68936" bIns="282159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Using</a:t>
          </a:r>
        </a:p>
      </dsp:txBody>
      <dsp:txXfrm>
        <a:off x="0" y="517"/>
        <a:ext cx="1302720" cy="2856500"/>
      </dsp:txXfrm>
    </dsp:sp>
    <dsp:sp modelId="{833F15D9-E3D4-466F-B961-295C264023DE}">
      <dsp:nvSpPr>
        <dsp:cNvPr id="0" name=""/>
        <dsp:cNvSpPr/>
      </dsp:nvSpPr>
      <dsp:spPr>
        <a:xfrm>
          <a:off x="1302720" y="3028408"/>
          <a:ext cx="5210883" cy="285650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106" tIns="725551" rIns="101106" bIns="725551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Using census block group provided obstacles: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Other data sets that utilized census block group is limited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Highly specific geographic area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Over 200,000 locations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Enough sufficient data is difficult to generate</a:t>
          </a:r>
        </a:p>
      </dsp:txBody>
      <dsp:txXfrm>
        <a:off x="1302720" y="3028408"/>
        <a:ext cx="5210883" cy="2856500"/>
      </dsp:txXfrm>
    </dsp:sp>
    <dsp:sp modelId="{844479B2-7B57-49A6-AC2D-FA3273F6F890}">
      <dsp:nvSpPr>
        <dsp:cNvPr id="0" name=""/>
        <dsp:cNvSpPr/>
      </dsp:nvSpPr>
      <dsp:spPr>
        <a:xfrm>
          <a:off x="0" y="3028408"/>
          <a:ext cx="1302720" cy="28565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936" tIns="282159" rIns="68936" bIns="282159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Using</a:t>
          </a:r>
        </a:p>
      </dsp:txBody>
      <dsp:txXfrm>
        <a:off x="0" y="3028408"/>
        <a:ext cx="1302720" cy="2856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50FF29-58EC-476E-A8F8-4DA3FC889C2E}">
      <dsp:nvSpPr>
        <dsp:cNvPr id="0" name=""/>
        <dsp:cNvSpPr/>
      </dsp:nvSpPr>
      <dsp:spPr>
        <a:xfrm>
          <a:off x="1756023" y="1235149"/>
          <a:ext cx="1400710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AB166-8B3D-423E-97F9-E75B19DAE780}">
      <dsp:nvSpPr>
        <dsp:cNvPr id="0" name=""/>
        <dsp:cNvSpPr/>
      </dsp:nvSpPr>
      <dsp:spPr>
        <a:xfrm>
          <a:off x="3240776" y="1117525"/>
          <a:ext cx="161081" cy="302330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06153"/>
            <a:satOff val="-9418"/>
            <a:lumOff val="-9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6153"/>
              <a:satOff val="-9418"/>
              <a:lumOff val="-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D8472B-1BD7-4759-AB76-3B5DFE87662C}">
      <dsp:nvSpPr>
        <dsp:cNvPr id="0" name=""/>
        <dsp:cNvSpPr/>
      </dsp:nvSpPr>
      <dsp:spPr>
        <a:xfrm>
          <a:off x="824550" y="478801"/>
          <a:ext cx="1512767" cy="15127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704" tIns="58704" rIns="58704" bIns="58704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1</a:t>
          </a:r>
        </a:p>
      </dsp:txBody>
      <dsp:txXfrm>
        <a:off x="1046090" y="700341"/>
        <a:ext cx="1069687" cy="1069687"/>
      </dsp:txXfrm>
    </dsp:sp>
    <dsp:sp modelId="{C25A4832-9D1D-4A8C-877B-7BB7B827E86E}">
      <dsp:nvSpPr>
        <dsp:cNvPr id="0" name=""/>
        <dsp:cNvSpPr/>
      </dsp:nvSpPr>
      <dsp:spPr>
        <a:xfrm>
          <a:off x="5134" y="2158351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212306"/>
            <a:satOff val="-18836"/>
            <a:lumOff val="-1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12306"/>
              <a:satOff val="-18836"/>
              <a:lumOff val="-1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Break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Break ‘Urban’ and ‘Rural’ into smaller sections (very rural, partially urban, etc.)</a:t>
          </a:r>
        </a:p>
      </dsp:txBody>
      <dsp:txXfrm>
        <a:off x="5134" y="2551471"/>
        <a:ext cx="3151599" cy="1572480"/>
      </dsp:txXfrm>
    </dsp:sp>
    <dsp:sp modelId="{FE19D3E2-FD6C-419F-8D1E-FF3882A1D2B3}">
      <dsp:nvSpPr>
        <dsp:cNvPr id="0" name=""/>
        <dsp:cNvSpPr/>
      </dsp:nvSpPr>
      <dsp:spPr>
        <a:xfrm>
          <a:off x="3506911" y="1235707"/>
          <a:ext cx="3151599" cy="72"/>
        </a:xfrm>
        <a:prstGeom prst="rect">
          <a:avLst/>
        </a:prstGeom>
        <a:solidFill>
          <a:schemeClr val="accent2">
            <a:tint val="40000"/>
            <a:alpha val="90000"/>
            <a:hueOff val="-318460"/>
            <a:satOff val="-28255"/>
            <a:lumOff val="-28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18460"/>
              <a:satOff val="-28255"/>
              <a:lumOff val="-2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33D4D-B1C5-4FCE-851E-8AD9B7C7ABC8}">
      <dsp:nvSpPr>
        <dsp:cNvPr id="0" name=""/>
        <dsp:cNvSpPr/>
      </dsp:nvSpPr>
      <dsp:spPr>
        <a:xfrm>
          <a:off x="6742553" y="1117997"/>
          <a:ext cx="161081" cy="30277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2C0FCA-ED95-4E24-8663-277E9C0C778B}">
      <dsp:nvSpPr>
        <dsp:cNvPr id="0" name=""/>
        <dsp:cNvSpPr/>
      </dsp:nvSpPr>
      <dsp:spPr>
        <a:xfrm>
          <a:off x="4325770" y="478802"/>
          <a:ext cx="1513881" cy="1513881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747" tIns="58747" rIns="58747" bIns="58747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2</a:t>
          </a:r>
        </a:p>
      </dsp:txBody>
      <dsp:txXfrm>
        <a:off x="4547473" y="700505"/>
        <a:ext cx="1070475" cy="1070475"/>
      </dsp:txXfrm>
    </dsp:sp>
    <dsp:sp modelId="{DD31DED7-6A33-4668-91AA-B050EFB89DF9}">
      <dsp:nvSpPr>
        <dsp:cNvPr id="0" name=""/>
        <dsp:cNvSpPr/>
      </dsp:nvSpPr>
      <dsp:spPr>
        <a:xfrm>
          <a:off x="3506911" y="2159588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530766"/>
            <a:satOff val="-47091"/>
            <a:lumOff val="-48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30766"/>
              <a:satOff val="-47091"/>
              <a:lumOff val="-4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Test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Test more variables against each other (cost of living vs income vs education)</a:t>
          </a:r>
        </a:p>
      </dsp:txBody>
      <dsp:txXfrm>
        <a:off x="3506911" y="2552708"/>
        <a:ext cx="3151599" cy="1572480"/>
      </dsp:txXfrm>
    </dsp:sp>
    <dsp:sp modelId="{722294AE-3BC5-4914-A8C8-07369ABD7083}">
      <dsp:nvSpPr>
        <dsp:cNvPr id="0" name=""/>
        <dsp:cNvSpPr/>
      </dsp:nvSpPr>
      <dsp:spPr>
        <a:xfrm>
          <a:off x="7008688" y="1235707"/>
          <a:ext cx="1575799" cy="72"/>
        </a:xfrm>
        <a:prstGeom prst="rect">
          <a:avLst/>
        </a:prstGeom>
        <a:solidFill>
          <a:schemeClr val="accent2">
            <a:tint val="40000"/>
            <a:alpha val="90000"/>
            <a:hueOff val="-636919"/>
            <a:satOff val="-56510"/>
            <a:lumOff val="-5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36919"/>
              <a:satOff val="-56510"/>
              <a:lumOff val="-5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D37DB-A78F-4671-95A8-686DB9D29B5E}">
      <dsp:nvSpPr>
        <dsp:cNvPr id="0" name=""/>
        <dsp:cNvSpPr/>
      </dsp:nvSpPr>
      <dsp:spPr>
        <a:xfrm>
          <a:off x="7826800" y="478056"/>
          <a:ext cx="1515374" cy="1515374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8805" tIns="58805" rIns="58805" bIns="58805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3</a:t>
          </a:r>
        </a:p>
      </dsp:txBody>
      <dsp:txXfrm>
        <a:off x="8048721" y="699977"/>
        <a:ext cx="1071532" cy="1071532"/>
      </dsp:txXfrm>
    </dsp:sp>
    <dsp:sp modelId="{E787F74B-04AF-4FC9-B82D-7F14AA6DE801}">
      <dsp:nvSpPr>
        <dsp:cNvPr id="0" name=""/>
        <dsp:cNvSpPr/>
      </dsp:nvSpPr>
      <dsp:spPr>
        <a:xfrm>
          <a:off x="7008688" y="2159588"/>
          <a:ext cx="315159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602" tIns="165100" rIns="248602" bIns="1651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Get a scatter plot to visualize useful data (urban &amp; rural diversity</a:t>
          </a:r>
        </a:p>
      </dsp:txBody>
      <dsp:txXfrm>
        <a:off x="7008688" y="2552708"/>
        <a:ext cx="3151599" cy="157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F392C-CFE1-4BC3-A2F0-549CE1E0908F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BA454-177C-40E6-B141-F83804D38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56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6BB8F-605E-4E79-80FE-E6D774FFC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0A9CC-90A8-42C3-B850-F7761F986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1CDF2-703D-4983-B09D-221CA0984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5D96A-DA4C-44B0-BB63-607419D23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B0A63-CB2D-46D1-AE70-8AEA3058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4D3A-F3E2-4564-B05F-0046C42F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FBF86-0BFE-44A9-AF14-1E718CEE7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7328C-0AE2-4CE7-AF9F-C73D7CD67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DA93-AE1A-40DF-9E68-63F266318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779BF-350F-4827-970F-2228B10F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0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11D488-24F3-41B5-9F50-B666EEF50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87EDAD-3671-41FA-8F88-EF341C3460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AA6E4-04E9-4C8E-AA60-492F8FF0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E312B-17E7-420B-8FB9-199B1081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C5741-CBDC-4168-97FB-5CC7CD44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6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B8E4-C1C4-4FA7-AEEF-2BA4DC89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852B3-0ED5-41EB-B7AB-B20D78738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B1C1C-27D6-4DAE-B53D-125ECFF08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006DA-7A44-47B7-9660-BD35D68C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76E0B-46E3-4E57-B9D9-8D3CBCFBB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7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8B409-F010-4D4E-AE02-7BD5A6EB8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8DA8B-BC8A-4468-892D-117EED466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151C-45AE-44EB-9B80-8FF9B75F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855BA-D26B-490A-B4BE-2A5E756F8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4D106-4F61-43E0-80BE-1F32105CB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0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6E36-6BF8-45CE-8A21-6868F909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AB96D-48FE-4A66-901E-72FB42DF35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928F0E-C4C1-4894-BF36-343ADCC64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C7073-DDE7-4B06-9586-9E522A14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64496-2798-47DD-A707-497B990B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F0A44-9A15-4536-9067-6FC7591A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2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C60B-E9FC-4645-91D5-BC6E4CD50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07640-CAA3-4051-A901-6A53D3234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FEC33-AF30-4233-B19A-C7E79F601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7940F6-A56D-4F6F-8AED-40BFEB89D6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D773AD-6961-4F86-ABE8-DFBEFEE40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EE72A-B861-418C-ACC3-B4FABE5C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4D881A-3920-4D04-A4C9-6E39AC4EA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226795-9118-4883-9557-556F25A5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0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D18C-BC98-4F4D-9DBF-FBFB9D5F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BE40BA-AA74-467B-9321-C697A0401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57855-279D-4D6F-A60B-33D03178D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B2E97-5C57-45C2-8D36-37983204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4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49C00C-CA1C-4BF5-A951-135FA297B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886B93-322C-4EE9-8F24-A8639CF3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834C2-256F-4AF3-819B-99AFD890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9D7E-586D-44BE-9829-7D22BE01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C46A4-C067-48F9-9358-7F2CC6672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0550F-314E-492A-B33A-D6555C59D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DD32F-F639-424F-A29C-FB6E08C44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C1D29-6C02-4AF3-9089-F0FBC2659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1540C-36B8-405C-BD55-F31CDB54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3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1A1D-57A2-47EF-9493-408091B4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A4C42-8117-4555-BF15-E6022906B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0A578-EE61-4AB5-9988-49F21546FB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64DDB-CF93-450C-AA1E-FC171704F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56C9E-0E59-453D-8FF9-0855B9D2C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F161A-93C1-4DCE-9ACC-684532D10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48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DF2187-003D-4653-9912-DAED14E0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09BFA-A9A0-4E79-B5F9-99C47766F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1FC4C-C6DA-4720-9795-43B28C2E5B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78EE2-9F94-4A7F-B504-DE9101BF1958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86B32-D3A7-401B-9229-7BB1B98C6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2A27-B977-48BE-8873-D85BC6CBE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A968-3968-4A8E-93AE-410227463A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2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djump.blogspot.com/2011/10/homero-esta-muy-triste-foto-porque.html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onexed.com/connect-electronically-students-priority-universities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981638-C084-438D-BDDB-1D905C94B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0" b="7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8E002-F1AE-40A4-9F54-41DD71854811}"/>
              </a:ext>
            </a:extLst>
          </p:cNvPr>
          <p:cNvSpPr txBox="1"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Urban v. Rural by Paul,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Souzane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&amp; Chidi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7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AF707A-3E81-4A5F-AC62-8F62006CC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0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D306F-1386-41A0-A37F-4DFABE5EA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Census API Dataframe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CEA68D-D103-46C5-81D1-4CE273CD6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6320" y="213360"/>
            <a:ext cx="8249920" cy="64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69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75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1DD1A-7F73-4F7D-9DDF-FEA84867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Census API </a:t>
            </a:r>
            <a:r>
              <a:rPr lang="en-US" sz="2600" b="1" u="sng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Dataframe</a:t>
            </a:r>
            <a:r>
              <a:rPr lang="en-US" sz="26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(cont.)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6EC06C-98A2-460C-9DD2-62D31E2D1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9910" y="124136"/>
            <a:ext cx="8346490" cy="655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07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75B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AA8C4-6ADB-4AD5-93C5-93D374D5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Census API Dataframe (cont.)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1D09C8-C1FE-400F-BD39-62820CF73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5520" y="183752"/>
            <a:ext cx="8310880" cy="63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9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AD386-61AA-485C-8256-056B56EDF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Exploration &amp; Cleanup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D1C55DD8-FEEF-456F-8DF6-60BDC1044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545237"/>
            <a:ext cx="11496821" cy="384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2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13415-C56B-4F94-8EFE-8B13B4AE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Exploration &amp; Cleanup (cont.)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9EAB1-EBCA-42E0-B231-553177457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397760"/>
            <a:ext cx="11496821" cy="399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9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A5A49-D87D-453B-BAC9-FDF95461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Process (Part II): Analysis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38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9389A-6D47-4C6E-80B4-4A229E3B3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</a:rPr>
              <a:t>Heat Map: </a:t>
            </a:r>
            <a:r>
              <a:rPr lang="en-US" sz="32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Urban v. </a:t>
            </a:r>
            <a:r>
              <a:rPr lang="en-US" sz="3200" b="1" u="sng" dirty="0">
                <a:solidFill>
                  <a:schemeClr val="bg1"/>
                </a:solidFill>
              </a:rPr>
              <a:t>Rural</a:t>
            </a:r>
            <a:r>
              <a:rPr lang="en-US" sz="32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Population</a:t>
            </a:r>
          </a:p>
        </p:txBody>
      </p:sp>
      <p:pic>
        <p:nvPicPr>
          <p:cNvPr id="17" name="Content Placeholder 9">
            <a:extLst>
              <a:ext uri="{FF2B5EF4-FFF2-40B4-BE49-F238E27FC236}">
                <a16:creationId xmlns:a16="http://schemas.microsoft.com/office/drawing/2014/main" id="{5559FEF0-0B77-4B9D-BCE0-618EA2675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50" b="14096"/>
          <a:stretch/>
        </p:blipFill>
        <p:spPr>
          <a:xfrm>
            <a:off x="1131653" y="1675227"/>
            <a:ext cx="992869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9389A-6D47-4C6E-80B4-4A229E3B3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Map: Urban v. Rural Population (zoomed)</a:t>
            </a:r>
          </a:p>
        </p:txBody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15092B99-6AD5-4AB9-9D64-E1CABA602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731" b="22518"/>
          <a:stretch/>
        </p:blipFill>
        <p:spPr>
          <a:xfrm>
            <a:off x="643467" y="1785199"/>
            <a:ext cx="10905066" cy="417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3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49389A-6D47-4C6E-80B4-4A229E3B3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Map: </a:t>
            </a:r>
            <a:r>
              <a:rPr lang="en-US" sz="3200" b="1" u="sng" dirty="0">
                <a:solidFill>
                  <a:schemeClr val="bg1"/>
                </a:solidFill>
              </a:rPr>
              <a:t>Urban v. Rural </a:t>
            </a:r>
            <a:r>
              <a:rPr lang="en-US" sz="32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Population (satellite)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7E280C6-B9EE-4431-8856-8AADA0FEE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7536"/>
          <a:stretch/>
        </p:blipFill>
        <p:spPr>
          <a:xfrm>
            <a:off x="914400" y="1675227"/>
            <a:ext cx="1035100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8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80736-DB88-42DA-A480-0BDBA80A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u="sng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19C5F8B-7D1C-4BBC-B891-5CC75F8755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32974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8334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A22D3-F098-431D-966E-4770BB16C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Bar Chart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87D38C-1425-41C3-9C5B-57AF3F075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5521" y="1568209"/>
            <a:ext cx="10140957" cy="50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4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B803F-0537-4AB9-A23D-73D3B1D5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T-Test 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C057F8-70CA-4F69-83B5-9D9A3E969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14" b="-1"/>
          <a:stretch/>
        </p:blipFill>
        <p:spPr>
          <a:xfrm>
            <a:off x="1073216" y="1573627"/>
            <a:ext cx="10045568" cy="513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2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4344E-3932-4DB7-A34F-5BB1970D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Urban v Rural: African American Population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613F795-4BE2-4F0E-BD7C-42962A1E3B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314695"/>
            <a:ext cx="7188199" cy="47621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41D851-9768-4E83-86DF-6BD1AD206737}"/>
              </a:ext>
            </a:extLst>
          </p:cNvPr>
          <p:cNvSpPr/>
          <p:nvPr/>
        </p:nvSpPr>
        <p:spPr>
          <a:xfrm>
            <a:off x="4480874" y="504410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Rural: 4.92%</a:t>
            </a:r>
          </a:p>
          <a:p>
            <a:r>
              <a:rPr lang="en-US" sz="2400" b="1" dirty="0"/>
              <a:t>Urban: 11.71%</a:t>
            </a:r>
          </a:p>
          <a:p>
            <a:r>
              <a:rPr lang="en-US" sz="2400" b="1" dirty="0"/>
              <a:t>Significant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C2F2BD-E173-4B05-AA4F-A495FF46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874" y="6244436"/>
            <a:ext cx="4804894" cy="49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9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9A139-EB03-4D04-BF46-F6BD762B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Map: African American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A56B0-582B-40E1-8D00-1C227FF9F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7"/>
          <a:stretch/>
        </p:blipFill>
        <p:spPr>
          <a:xfrm>
            <a:off x="690880" y="1675227"/>
            <a:ext cx="10932160" cy="46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4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CFAA5-0469-4746-97E2-7CDC1E3A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Urban v Rural: White Population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E58FA26-EAE5-444E-AE0B-D849166B83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59" r="1" b="1"/>
          <a:stretch/>
        </p:blipFill>
        <p:spPr>
          <a:xfrm>
            <a:off x="4032514" y="181638"/>
            <a:ext cx="7188199" cy="4825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916CAE-212C-40F9-B6EB-F2EE7CBCF3EA}"/>
              </a:ext>
            </a:extLst>
          </p:cNvPr>
          <p:cNvSpPr/>
          <p:nvPr/>
        </p:nvSpPr>
        <p:spPr>
          <a:xfrm>
            <a:off x="4057479" y="518837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    88.951074</a:t>
            </a:r>
          </a:p>
          <a:p>
            <a:r>
              <a:rPr lang="en-US" sz="2400" b="1" dirty="0"/>
              <a:t>Urban    76.190671</a:t>
            </a:r>
          </a:p>
          <a:p>
            <a:r>
              <a:rPr lang="en-US" sz="2400" b="1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62630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C0218-9D1B-4130-900A-90A681540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u="sng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Map: White Population</a:t>
            </a:r>
          </a:p>
        </p:txBody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E16A81E1-9E9C-4132-903F-97B0698FB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5" r="4411"/>
          <a:stretch/>
        </p:blipFill>
        <p:spPr>
          <a:xfrm>
            <a:off x="721360" y="1625600"/>
            <a:ext cx="10871199" cy="473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53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F5889-251E-47CD-AB89-9B7731E2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 to Health Insurance</a:t>
            </a:r>
            <a:endParaRPr lang="en-US" sz="2600" b="1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E5D6DE3-6CFD-4961-9BC8-65E6DE6214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374480"/>
            <a:ext cx="7188199" cy="47442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333F1EB-4A75-45A4-A7D5-40FFAB6453DF}"/>
              </a:ext>
            </a:extLst>
          </p:cNvPr>
          <p:cNvSpPr/>
          <p:nvPr/>
        </p:nvSpPr>
        <p:spPr>
          <a:xfrm>
            <a:off x="4578613" y="50663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    11.766129</a:t>
            </a:r>
          </a:p>
          <a:p>
            <a:r>
              <a:rPr lang="en-US" sz="2400" b="1" dirty="0"/>
              <a:t>Urban    10.649247</a:t>
            </a:r>
          </a:p>
          <a:p>
            <a:r>
              <a:rPr lang="en-US" sz="2400" b="1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128128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F5889-251E-47CD-AB89-9B7731E2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Disability Rate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A5BB87D-D8B8-42B4-B6AF-6D0036B2E9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332665"/>
            <a:ext cx="7188199" cy="47262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3830BF-E81D-4449-A0AB-7B2107AB2970}"/>
              </a:ext>
            </a:extLst>
          </p:cNvPr>
          <p:cNvSpPr/>
          <p:nvPr/>
        </p:nvSpPr>
        <p:spPr>
          <a:xfrm>
            <a:off x="4448104" y="505890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    16.899750</a:t>
            </a:r>
          </a:p>
          <a:p>
            <a:r>
              <a:rPr lang="en-US" sz="2400" b="1" dirty="0"/>
              <a:t>Urban    13.046824</a:t>
            </a:r>
          </a:p>
          <a:p>
            <a:r>
              <a:rPr lang="en-US" sz="2400" b="1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1180579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61AE8-65F1-4D56-8F6C-627153BA1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Unemployment Rate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B8D125C-6EA5-480B-9954-4C88DFFEB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311085"/>
            <a:ext cx="7188199" cy="47031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EDD65F-EF98-4F45-80C0-7DBFDCAF0E3D}"/>
              </a:ext>
            </a:extLst>
          </p:cNvPr>
          <p:cNvSpPr/>
          <p:nvPr/>
        </p:nvSpPr>
        <p:spPr>
          <a:xfrm>
            <a:off x="4518085" y="4948191"/>
            <a:ext cx="59912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Rural    7.155050</a:t>
            </a:r>
          </a:p>
          <a:p>
            <a:r>
              <a:rPr lang="en-US" sz="2400" b="1" dirty="0"/>
              <a:t>Urban    7.693533</a:t>
            </a:r>
          </a:p>
          <a:p>
            <a:r>
              <a:rPr lang="en-US" sz="2400" b="1" dirty="0"/>
              <a:t>0.54% mean difference still very significant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44F70D-6014-4EEF-BE6E-2F9CC80A0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85" y="6086358"/>
            <a:ext cx="5093011" cy="56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30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B5F4E-63B1-4600-8115-F3D7FD08F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Poverty Rate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F17ACF-3203-4B1E-AF44-5658D226BF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278119"/>
            <a:ext cx="7188199" cy="47621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7B6128-67D2-4D8B-9AD0-DFFD08D07F69}"/>
              </a:ext>
            </a:extLst>
          </p:cNvPr>
          <p:cNvSpPr/>
          <p:nvPr/>
        </p:nvSpPr>
        <p:spPr>
          <a:xfrm>
            <a:off x="4491789" y="498969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    15.058263</a:t>
            </a:r>
          </a:p>
          <a:p>
            <a:r>
              <a:rPr lang="en-US" sz="2400" b="1" dirty="0"/>
              <a:t>Urban    15.341282</a:t>
            </a:r>
          </a:p>
          <a:p>
            <a:r>
              <a:rPr lang="en-US" sz="2400" b="1" dirty="0"/>
              <a:t>Still Significant, if p &lt; .05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89E967-2CC1-4254-84D3-B48CEDB1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89" y="6203831"/>
            <a:ext cx="4133327" cy="5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8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5DE8F-C41E-4378-82F5-90F9B1DA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35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&amp; Overview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44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2C709-664F-4029-87FF-0C9CA7B39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Cash Assistance Need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0FDE8B4-DB26-4421-B671-48A8A09D38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305709"/>
            <a:ext cx="7188199" cy="47801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074679-019F-4458-B62E-A8A9A96E3AA8}"/>
              </a:ext>
            </a:extLst>
          </p:cNvPr>
          <p:cNvSpPr/>
          <p:nvPr/>
        </p:nvSpPr>
        <p:spPr>
          <a:xfrm>
            <a:off x="4318137" y="508586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    2.279046</a:t>
            </a:r>
          </a:p>
          <a:p>
            <a:r>
              <a:rPr lang="en-US" sz="2400" b="1" dirty="0"/>
              <a:t>Urban    2.717072</a:t>
            </a:r>
          </a:p>
          <a:p>
            <a:r>
              <a:rPr lang="en-US" sz="2400" b="1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1479011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F1A52-F5C9-46EA-B527-1528E1556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Income: $10K or Less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928E9A-CD6B-4DF1-B148-C096E970BE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306344"/>
            <a:ext cx="7188199" cy="48520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A631E7-2638-42FB-9D20-8C73EC3E780F}"/>
              </a:ext>
            </a:extLst>
          </p:cNvPr>
          <p:cNvSpPr/>
          <p:nvPr/>
        </p:nvSpPr>
        <p:spPr>
          <a:xfrm>
            <a:off x="4578613" y="515837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    7.271844</a:t>
            </a:r>
          </a:p>
          <a:p>
            <a:r>
              <a:rPr lang="en-US" sz="2400" b="1" dirty="0"/>
              <a:t>Urban    7.199502</a:t>
            </a:r>
          </a:p>
          <a:p>
            <a:r>
              <a:rPr lang="en-US" sz="2400" b="1" dirty="0"/>
              <a:t>NOT Significant</a:t>
            </a:r>
          </a:p>
        </p:txBody>
      </p:sp>
    </p:spTree>
    <p:extLst>
      <p:ext uri="{BB962C8B-B14F-4D97-AF65-F5344CB8AC3E}">
        <p14:creationId xmlns:p14="http://schemas.microsoft.com/office/powerpoint/2010/main" val="1845348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077B3-6F7C-4033-9A67-B6DF6484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Income: $25K to $50K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77242B-FBDA-43DB-A83C-16EC4F73CF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478335"/>
            <a:ext cx="7188199" cy="4654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695E89-9E84-4AD7-92BF-D597E1778F36}"/>
              </a:ext>
            </a:extLst>
          </p:cNvPr>
          <p:cNvSpPr/>
          <p:nvPr/>
        </p:nvSpPr>
        <p:spPr>
          <a:xfrm>
            <a:off x="4427621" y="53255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    26.790476</a:t>
            </a:r>
          </a:p>
          <a:p>
            <a:r>
              <a:rPr lang="en-US" sz="2400" b="1" dirty="0"/>
              <a:t>Urban    22.801210</a:t>
            </a:r>
          </a:p>
          <a:p>
            <a:r>
              <a:rPr lang="en-US" sz="2400" b="1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4002159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077B3-6F7C-4033-9A67-B6DF6484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Income: $200k or More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E1145B4-71A9-4129-9DDD-8FBAEAE505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303444"/>
            <a:ext cx="7172344" cy="49309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5BD8F1-0934-4D40-8366-EDE38DE4DE12}"/>
              </a:ext>
            </a:extLst>
          </p:cNvPr>
          <p:cNvSpPr/>
          <p:nvPr/>
        </p:nvSpPr>
        <p:spPr>
          <a:xfrm>
            <a:off x="4570686" y="523443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    2.575530</a:t>
            </a:r>
          </a:p>
          <a:p>
            <a:r>
              <a:rPr lang="en-US" sz="2400" b="1" dirty="0"/>
              <a:t>Urban    6.023689</a:t>
            </a:r>
          </a:p>
          <a:p>
            <a:r>
              <a:rPr lang="en-US" sz="2400" b="1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1190619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077B3-6F7C-4033-9A67-B6DF6484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Education: None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A189AF-61BD-4517-B4EB-BD16B1B478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414167"/>
            <a:ext cx="7188199" cy="46363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988A86-6576-4B36-B367-665D1A39AE72}"/>
              </a:ext>
            </a:extLst>
          </p:cNvPr>
          <p:cNvSpPr/>
          <p:nvPr/>
        </p:nvSpPr>
        <p:spPr>
          <a:xfrm>
            <a:off x="4443664" y="51651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    0.894011</a:t>
            </a:r>
          </a:p>
          <a:p>
            <a:r>
              <a:rPr lang="en-US" sz="2400" b="1" dirty="0"/>
              <a:t>Urban    1.271250</a:t>
            </a:r>
          </a:p>
          <a:p>
            <a:r>
              <a:rPr lang="en-US" sz="2400" b="1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41330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077B3-6F7C-4033-9A67-B6DF6484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Education: High School Diploma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48DAE3-509F-4F5A-8DEA-6B73BC6B5E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505290"/>
            <a:ext cx="7188199" cy="4600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5214BF-E038-42C6-AD3F-1FAAF2692E7D}"/>
              </a:ext>
            </a:extLst>
          </p:cNvPr>
          <p:cNvSpPr/>
          <p:nvPr/>
        </p:nvSpPr>
        <p:spPr>
          <a:xfrm>
            <a:off x="4508918" y="5241694"/>
            <a:ext cx="6399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Rural 37.941760 </a:t>
            </a:r>
          </a:p>
          <a:p>
            <a:r>
              <a:rPr lang="en-US" sz="2400" b="1" dirty="0"/>
              <a:t>Urban 27.706044</a:t>
            </a:r>
          </a:p>
          <a:p>
            <a:r>
              <a:rPr lang="en-US" sz="2400" b="1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3560078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077B3-6F7C-4033-9A67-B6DF6484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Education: Bachelors or Higher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13EBC44-CB27-40E9-9AA1-07560F46D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514" y="369876"/>
            <a:ext cx="7188199" cy="47981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A4BB5C-10EA-4748-A5C3-4A0FA414FF7F}"/>
              </a:ext>
            </a:extLst>
          </p:cNvPr>
          <p:cNvSpPr/>
          <p:nvPr/>
        </p:nvSpPr>
        <p:spPr>
          <a:xfrm>
            <a:off x="4315326" y="536666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    18.058370</a:t>
            </a:r>
          </a:p>
          <a:p>
            <a:r>
              <a:rPr lang="en-US" sz="2400" b="1" dirty="0"/>
              <a:t>Urban    30.761606</a:t>
            </a:r>
          </a:p>
          <a:p>
            <a:r>
              <a:rPr lang="en-US" sz="2400" b="1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246663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87259-76AD-4CA0-B2AE-8AD76513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Map: Bachelors Degree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8DCC7-E08A-4DC6-944B-69D217233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3" y="1574801"/>
            <a:ext cx="1121092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6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077B3-6F7C-4033-9A67-B6DF6484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Vacancy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C1F10E-F912-461D-9FB0-04D980082D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32514" y="323680"/>
            <a:ext cx="7188199" cy="47442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3288A9-4CD4-4256-8E57-F0A60868E7CB}"/>
              </a:ext>
            </a:extLst>
          </p:cNvPr>
          <p:cNvSpPr/>
          <p:nvPr/>
        </p:nvSpPr>
        <p:spPr>
          <a:xfrm>
            <a:off x="4057479" y="51971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Rural    22.20514</a:t>
            </a:r>
          </a:p>
          <a:p>
            <a:r>
              <a:rPr lang="en-US" sz="2400" b="1" dirty="0"/>
              <a:t>Urban    11.56161</a:t>
            </a:r>
          </a:p>
          <a:p>
            <a:r>
              <a:rPr lang="en-US" sz="2400" b="1" dirty="0"/>
              <a:t>significant</a:t>
            </a:r>
          </a:p>
        </p:txBody>
      </p:sp>
    </p:spTree>
    <p:extLst>
      <p:ext uri="{BB962C8B-B14F-4D97-AF65-F5344CB8AC3E}">
        <p14:creationId xmlns:p14="http://schemas.microsoft.com/office/powerpoint/2010/main" val="1742896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E160E-2514-4971-88B7-6331CA6A9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Heat Map: Vacancy (Zoomed)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5E1183-0F9B-43B8-8C63-BD2CE7156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2" y="1614267"/>
            <a:ext cx="11210924" cy="49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6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2C24A0-F259-45CF-9A19-ACAE5977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4B704-471C-48E1-B942-58C56473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purpose of this project was to compare an analyze the quality of living between urban and rural America. </a:t>
            </a:r>
          </a:p>
          <a:p>
            <a:r>
              <a:rPr lang="en-US" sz="2000" dirty="0"/>
              <a:t>It was determined early that we would like to incorporate census data into our project</a:t>
            </a:r>
          </a:p>
          <a:p>
            <a:r>
              <a:rPr lang="en-US" sz="2000" dirty="0"/>
              <a:t>We tested variables for both urban and rural zip codes to determine whether there is a similarity or a significant difference.</a:t>
            </a:r>
          </a:p>
          <a:p>
            <a:r>
              <a:rPr lang="en-US" sz="2000" dirty="0"/>
              <a:t>Based on the variables tested, we were able to draw conclusions as to which city type offered the best quality of life.</a:t>
            </a:r>
          </a:p>
          <a:p>
            <a:r>
              <a:rPr lang="en-US" sz="2000" dirty="0"/>
              <a:t>We believed that urban America offers a much higher quality of life from income, education, and healthcare in comparison to rural America .</a:t>
            </a:r>
          </a:p>
        </p:txBody>
      </p:sp>
    </p:spTree>
    <p:extLst>
      <p:ext uri="{BB962C8B-B14F-4D97-AF65-F5344CB8AC3E}">
        <p14:creationId xmlns:p14="http://schemas.microsoft.com/office/powerpoint/2010/main" val="597886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0C388-4693-451B-92E0-DE69DB1B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Results/Conclusion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26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6C6E25-CE1A-4033-A7F6-4D5A49CE4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 b="1" u="sng">
                <a:solidFill>
                  <a:srgbClr val="FFFFFF"/>
                </a:solidFill>
              </a:rPr>
              <a:t>What the Data Tells Us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71EF6-2CEA-49DF-ADB2-11124E200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4590" y="1387188"/>
            <a:ext cx="2926080" cy="436384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u="sng" dirty="0"/>
              <a:t>Urban:</a:t>
            </a:r>
          </a:p>
          <a:p>
            <a:r>
              <a:rPr lang="en-US" sz="2400" dirty="0"/>
              <a:t>Higher percentage of unemployment and poverty</a:t>
            </a:r>
          </a:p>
          <a:p>
            <a:r>
              <a:rPr lang="en-US" sz="2400" dirty="0"/>
              <a:t>Higher percentage of education</a:t>
            </a:r>
          </a:p>
          <a:p>
            <a:r>
              <a:rPr lang="en-US" sz="2400" dirty="0"/>
              <a:t>Higher percentage of income over $200k</a:t>
            </a:r>
          </a:p>
          <a:p>
            <a:r>
              <a:rPr lang="en-US" sz="2400" dirty="0"/>
              <a:t>Higher percentage of cash assistance need</a:t>
            </a:r>
          </a:p>
          <a:p>
            <a:r>
              <a:rPr lang="en-US" sz="2400" dirty="0"/>
              <a:t>Lower vacancy rate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CE33A-D86B-4C77-B9AB-156436E7C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68421" y="1387188"/>
            <a:ext cx="2926080" cy="436384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b="1" u="sng" dirty="0"/>
              <a:t>Rural:</a:t>
            </a:r>
          </a:p>
          <a:p>
            <a:r>
              <a:rPr lang="en-US" sz="2200" dirty="0"/>
              <a:t>Lower percentage of unemployment and poverty</a:t>
            </a:r>
          </a:p>
          <a:p>
            <a:r>
              <a:rPr lang="en-US" sz="2200" dirty="0"/>
              <a:t>Lower percentage of education</a:t>
            </a:r>
          </a:p>
          <a:p>
            <a:r>
              <a:rPr lang="en-US" sz="2200" dirty="0"/>
              <a:t>Higher percentage of income between $25k and $50k</a:t>
            </a:r>
          </a:p>
          <a:p>
            <a:r>
              <a:rPr lang="en-US" sz="2200" dirty="0"/>
              <a:t>Lower percentage of cash assistance need</a:t>
            </a:r>
          </a:p>
          <a:p>
            <a:r>
              <a:rPr lang="en-US" sz="2200" dirty="0"/>
              <a:t>Higher vacancy rate</a:t>
            </a:r>
          </a:p>
        </p:txBody>
      </p:sp>
    </p:spTree>
    <p:extLst>
      <p:ext uri="{BB962C8B-B14F-4D97-AF65-F5344CB8AC3E}">
        <p14:creationId xmlns:p14="http://schemas.microsoft.com/office/powerpoint/2010/main" val="12956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12">
            <a:extLst>
              <a:ext uri="{FF2B5EF4-FFF2-40B4-BE49-F238E27FC236}">
                <a16:creationId xmlns:a16="http://schemas.microsoft.com/office/drawing/2014/main" id="{9569CF44-3352-489E-9242-723B6B807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10367-BE44-4B12-A51D-63FFEB2E5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14" y="272435"/>
            <a:ext cx="3752811" cy="3517141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u="sng" dirty="0">
                <a:solidFill>
                  <a:srgbClr val="262626"/>
                </a:solidFill>
              </a:rPr>
              <a:t>Bloopers &amp; Fails</a:t>
            </a:r>
          </a:p>
        </p:txBody>
      </p:sp>
    </p:spTree>
    <p:extLst>
      <p:ext uri="{BB962C8B-B14F-4D97-AF65-F5344CB8AC3E}">
        <p14:creationId xmlns:p14="http://schemas.microsoft.com/office/powerpoint/2010/main" val="1352445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C96F83-5723-4A4A-941F-4FD792DA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We Did Not Utilize Scatterplots…</a:t>
            </a:r>
          </a:p>
        </p:txBody>
      </p:sp>
    </p:spTree>
    <p:extLst>
      <p:ext uri="{BB962C8B-B14F-4D97-AF65-F5344CB8AC3E}">
        <p14:creationId xmlns:p14="http://schemas.microsoft.com/office/powerpoint/2010/main" val="123862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4B0F5-B3A0-4C12-9D19-034B5C7FD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Exhibit 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A8B05-B02E-4167-AFDB-223C59759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368" y="1310641"/>
            <a:ext cx="7067765" cy="459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0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44C73-0C62-4AAE-900A-203FB07E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Exhibit </a:t>
            </a:r>
            <a:r>
              <a:rPr lang="en-US" sz="2800" b="1" u="sng" dirty="0">
                <a:solidFill>
                  <a:srgbClr val="FFFFFF"/>
                </a:solidFill>
              </a:rPr>
              <a:t>B!!</a:t>
            </a:r>
            <a:endParaRPr lang="en-US" sz="2800" b="1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CB9B3-F8B1-49D1-96CC-78D68529D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64" y="1196054"/>
            <a:ext cx="7358575" cy="472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30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A24DE7-C336-4994-8C52-D9B3F3D0F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311" y="953311"/>
            <a:ext cx="10603149" cy="5263867"/>
          </a:xfrm>
          <a:prstGeom prst="roundRect">
            <a:avLst>
              <a:gd name="adj" fmla="val 156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44C73-0C62-4AAE-900A-203FB07ED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rect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Exhibit C!!!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FE868-6151-4805-8B09-025E4770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985" y="1175005"/>
            <a:ext cx="6592720" cy="482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45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7E7F8-173D-4D37-9A29-C5E30C1F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60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Takeaways/Post Mortem</a:t>
            </a:r>
            <a:br>
              <a:rPr lang="en-US" sz="60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000" b="1" u="sng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746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A217-A2A0-4F17-9D56-61C3B7CC1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u="sng"/>
              <a:t>What could we test with another week?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1A3B49-D3CC-4085-82A5-85CCF1C07D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715057"/>
              </p:ext>
            </p:extLst>
          </p:nvPr>
        </p:nvGraphicFramePr>
        <p:xfrm>
          <a:off x="838200" y="1574276"/>
          <a:ext cx="10515600" cy="460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97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CB2C17E-4EFC-4568-B61A-0A8802A66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36" r="1" b="1"/>
          <a:stretch/>
        </p:blipFill>
        <p:spPr>
          <a:xfrm rot="21600000">
            <a:off x="643467" y="809269"/>
            <a:ext cx="10905066" cy="523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0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A3E125-4B3A-4692-A408-922B0F245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>
                <a:solidFill>
                  <a:srgbClr val="FFFFFF"/>
                </a:solidFill>
              </a:rPr>
              <a:t>Initial Questions Asked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CCA8C-FA40-48DD-A3CA-CD762116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/>
              <a:t>To determine which city type provided the best quality of life we had do determine which variables to test and how to get them:</a:t>
            </a:r>
          </a:p>
          <a:p>
            <a:r>
              <a:rPr lang="en-US" sz="2000"/>
              <a:t>Our variables and processes were derived from these questions:</a:t>
            </a:r>
          </a:p>
          <a:p>
            <a:pPr lvl="1"/>
            <a:r>
              <a:rPr lang="en-US" sz="2000"/>
              <a:t>Is there a significant difference in the percentage of the population that earns a certain salary?</a:t>
            </a:r>
          </a:p>
          <a:p>
            <a:pPr lvl="1"/>
            <a:r>
              <a:rPr lang="en-US" sz="2000"/>
              <a:t>What comparisons can be made regarding education attainment?</a:t>
            </a:r>
          </a:p>
          <a:p>
            <a:pPr lvl="1"/>
            <a:r>
              <a:rPr lang="en-US" sz="2000"/>
              <a:t>Does access to health insurance vary between urban and rural areas?</a:t>
            </a:r>
          </a:p>
          <a:p>
            <a:pPr lvl="1"/>
            <a:r>
              <a:rPr lang="en-US" sz="2000"/>
              <a:t>How will we determine what is considered urban vs rural?</a:t>
            </a:r>
          </a:p>
          <a:p>
            <a:pPr lvl="1"/>
            <a:r>
              <a:rPr lang="en-US" sz="2000"/>
              <a:t>Where will we source our data from?</a:t>
            </a:r>
          </a:p>
          <a:p>
            <a:pPr lvl="1"/>
            <a:r>
              <a:rPr lang="en-US" sz="200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58411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1926D-945C-4734-982A-2094642E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b="1" u="sng"/>
              <a:t>Data Sources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50F8521-CF5C-4CF9-98F8-47C213A9BB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480199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134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5C27F5-EEB7-4842-BA8C-B7432F2D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Process (Part I):</a:t>
            </a:r>
            <a:br>
              <a:rPr lang="en-US" sz="5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Exploration &amp; Cleanup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17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EBDBA1-A3B5-426F-B61C-F1D946AE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b="1" u="sng">
                <a:solidFill>
                  <a:srgbClr val="FFFFFF"/>
                </a:solidFill>
              </a:rPr>
              <a:t>Data Sets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B3607A-1448-4393-A152-482A3A4CC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048826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405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BDBA1-A3B5-426F-B61C-F1D946AEB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b="1" u="sng">
                <a:solidFill>
                  <a:srgbClr val="FFFFFF"/>
                </a:solidFill>
              </a:rPr>
              <a:t>Data Sets (cont.)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2FCE22-3947-41B4-B0C7-0F79199F2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14351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856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856</Words>
  <Application>Microsoft Office PowerPoint</Application>
  <PresentationFormat>Widescreen</PresentationFormat>
  <Paragraphs>151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Agenda</vt:lpstr>
      <vt:lpstr>Introduction &amp; Overview</vt:lpstr>
      <vt:lpstr>Background</vt:lpstr>
      <vt:lpstr>Initial Questions Asked </vt:lpstr>
      <vt:lpstr>Data Sources</vt:lpstr>
      <vt:lpstr>The Process (Part I): Exploration &amp; Cleanup</vt:lpstr>
      <vt:lpstr>Data Sets</vt:lpstr>
      <vt:lpstr>Data Sets (cont.)</vt:lpstr>
      <vt:lpstr>PowerPoint Presentation</vt:lpstr>
      <vt:lpstr>Census API Dataframe</vt:lpstr>
      <vt:lpstr>Census API Dataframe (cont.)</vt:lpstr>
      <vt:lpstr>Census API Dataframe (cont.)</vt:lpstr>
      <vt:lpstr>Exploration &amp; Cleanup</vt:lpstr>
      <vt:lpstr>Exploration &amp; Cleanup (cont.)</vt:lpstr>
      <vt:lpstr>The Process (Part II): Analysis</vt:lpstr>
      <vt:lpstr>Heat Map: Urban v. Rural Population</vt:lpstr>
      <vt:lpstr>Heat Map: Urban v. Rural Population (zoomed)</vt:lpstr>
      <vt:lpstr>Heat Map: Urban v. Rural Population (satellite)</vt:lpstr>
      <vt:lpstr>Bar Chart Code</vt:lpstr>
      <vt:lpstr>T-Test Code</vt:lpstr>
      <vt:lpstr>Urban v Rural: African American Population </vt:lpstr>
      <vt:lpstr>Heat Map: African American Population</vt:lpstr>
      <vt:lpstr>Urban v Rural: White Population</vt:lpstr>
      <vt:lpstr>Heat Map: White Population</vt:lpstr>
      <vt:lpstr>Access to Health Insurance</vt:lpstr>
      <vt:lpstr>Disability Rate</vt:lpstr>
      <vt:lpstr>Unemployment Rate</vt:lpstr>
      <vt:lpstr>Poverty Rate</vt:lpstr>
      <vt:lpstr>Cash Assistance Need</vt:lpstr>
      <vt:lpstr>Income: $10K or Less</vt:lpstr>
      <vt:lpstr>Income: $25K to $50K</vt:lpstr>
      <vt:lpstr>Income: $200k or More</vt:lpstr>
      <vt:lpstr>Education: None</vt:lpstr>
      <vt:lpstr>Education: High School Diploma</vt:lpstr>
      <vt:lpstr>Education: Bachelors or Higher</vt:lpstr>
      <vt:lpstr>Heat Map: Bachelors Degree</vt:lpstr>
      <vt:lpstr>Vacancy</vt:lpstr>
      <vt:lpstr>Heat Map: Vacancy (Zoomed)</vt:lpstr>
      <vt:lpstr>Final Results/Conclusion</vt:lpstr>
      <vt:lpstr>What the Data Tells Us</vt:lpstr>
      <vt:lpstr>Bloopers &amp; Fails</vt:lpstr>
      <vt:lpstr>Why We Did Not Utilize Scatterplots…</vt:lpstr>
      <vt:lpstr>Exhibit A!</vt:lpstr>
      <vt:lpstr>Exhibit B!!</vt:lpstr>
      <vt:lpstr>Exhibit C!!!</vt:lpstr>
      <vt:lpstr>Takeaways/Post Mortem </vt:lpstr>
      <vt:lpstr>What could we test with another week?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Chidi Ogbejesi</dc:creator>
  <cp:lastModifiedBy>Chidi Ogbejesi</cp:lastModifiedBy>
  <cp:revision>19</cp:revision>
  <dcterms:created xsi:type="dcterms:W3CDTF">2019-01-22T16:30:52Z</dcterms:created>
  <dcterms:modified xsi:type="dcterms:W3CDTF">2019-01-23T01:59:30Z</dcterms:modified>
</cp:coreProperties>
</file>